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21"/>
  </p:notesMasterIdLst>
  <p:sldIdLst>
    <p:sldId id="257" r:id="rId2"/>
    <p:sldId id="264" r:id="rId3"/>
    <p:sldId id="265" r:id="rId4"/>
    <p:sldId id="325" r:id="rId5"/>
    <p:sldId id="326" r:id="rId6"/>
    <p:sldId id="266" r:id="rId7"/>
    <p:sldId id="270" r:id="rId8"/>
    <p:sldId id="271" r:id="rId9"/>
    <p:sldId id="272" r:id="rId10"/>
    <p:sldId id="273" r:id="rId11"/>
    <p:sldId id="276" r:id="rId12"/>
    <p:sldId id="320" r:id="rId13"/>
    <p:sldId id="322" r:id="rId14"/>
    <p:sldId id="324" r:id="rId15"/>
    <p:sldId id="305" r:id="rId16"/>
    <p:sldId id="328" r:id="rId17"/>
    <p:sldId id="274" r:id="rId18"/>
    <p:sldId id="275" r:id="rId19"/>
    <p:sldId id="32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9EE9"/>
    <a:srgbClr val="8B6C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C1C5E-790E-DC4E-A100-BFB8CCC7A26F}" type="datetimeFigureOut">
              <a:rPr lang="en-US" smtClean="0"/>
              <a:t>9/12/24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2BF39-D127-CC48-ABDA-567BC318CCCE}" type="slidenum">
              <a:rPr lang="en-US" smtClean="0"/>
              <a:t>‹#›</a:t>
            </a:fld>
            <a:endParaRPr lang="en-US" dirty="0"/>
          </a:p>
        </p:txBody>
      </p:sp>
    </p:spTree>
    <p:extLst>
      <p:ext uri="{BB962C8B-B14F-4D97-AF65-F5344CB8AC3E}">
        <p14:creationId xmlns:p14="http://schemas.microsoft.com/office/powerpoint/2010/main" val="260341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ChangeArrowheads="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
        <p:nvSpPr>
          <p:cNvPr id="184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vantGarde Bk BT" charset="0"/>
                <a:ea typeface="ＭＳ Ｐゴシック" charset="0"/>
                <a:cs typeface="ＭＳ Ｐゴシック" charset="0"/>
              </a:defRPr>
            </a:lvl1pPr>
            <a:lvl2pPr marL="742950" indent="-285750">
              <a:defRPr sz="2400" b="1">
                <a:solidFill>
                  <a:schemeClr val="tx1"/>
                </a:solidFill>
                <a:latin typeface="AvantGarde Bk BT" charset="0"/>
                <a:ea typeface="ＭＳ Ｐゴシック" charset="0"/>
              </a:defRPr>
            </a:lvl2pPr>
            <a:lvl3pPr marL="1143000" indent="-228600">
              <a:defRPr sz="2400" b="1">
                <a:solidFill>
                  <a:schemeClr val="tx1"/>
                </a:solidFill>
                <a:latin typeface="AvantGarde Bk BT" charset="0"/>
                <a:ea typeface="ＭＳ Ｐゴシック" charset="0"/>
              </a:defRPr>
            </a:lvl3pPr>
            <a:lvl4pPr marL="1600200" indent="-228600">
              <a:defRPr sz="2400" b="1">
                <a:solidFill>
                  <a:schemeClr val="tx1"/>
                </a:solidFill>
                <a:latin typeface="AvantGarde Bk BT" charset="0"/>
                <a:ea typeface="ＭＳ Ｐゴシック" charset="0"/>
              </a:defRPr>
            </a:lvl4pPr>
            <a:lvl5pPr marL="2057400" indent="-228600">
              <a:defRPr sz="2400" b="1">
                <a:solidFill>
                  <a:schemeClr val="tx1"/>
                </a:solidFill>
                <a:latin typeface="AvantGarde Bk BT" charset="0"/>
                <a:ea typeface="ＭＳ Ｐゴシック" charset="0"/>
              </a:defRPr>
            </a:lvl5pPr>
            <a:lvl6pPr marL="2514600" indent="-228600" eaLnBrk="0" fontAlgn="base" hangingPunct="0">
              <a:spcBef>
                <a:spcPct val="0"/>
              </a:spcBef>
              <a:spcAft>
                <a:spcPct val="0"/>
              </a:spcAft>
              <a:defRPr sz="2400" b="1">
                <a:solidFill>
                  <a:schemeClr val="tx1"/>
                </a:solidFill>
                <a:latin typeface="AvantGarde Bk BT" charset="0"/>
                <a:ea typeface="ＭＳ Ｐゴシック" charset="0"/>
              </a:defRPr>
            </a:lvl6pPr>
            <a:lvl7pPr marL="2971800" indent="-228600" eaLnBrk="0" fontAlgn="base" hangingPunct="0">
              <a:spcBef>
                <a:spcPct val="0"/>
              </a:spcBef>
              <a:spcAft>
                <a:spcPct val="0"/>
              </a:spcAft>
              <a:defRPr sz="2400" b="1">
                <a:solidFill>
                  <a:schemeClr val="tx1"/>
                </a:solidFill>
                <a:latin typeface="AvantGarde Bk BT" charset="0"/>
                <a:ea typeface="ＭＳ Ｐゴシック" charset="0"/>
              </a:defRPr>
            </a:lvl7pPr>
            <a:lvl8pPr marL="3429000" indent="-228600" eaLnBrk="0" fontAlgn="base" hangingPunct="0">
              <a:spcBef>
                <a:spcPct val="0"/>
              </a:spcBef>
              <a:spcAft>
                <a:spcPct val="0"/>
              </a:spcAft>
              <a:defRPr sz="2400" b="1">
                <a:solidFill>
                  <a:schemeClr val="tx1"/>
                </a:solidFill>
                <a:latin typeface="AvantGarde Bk BT" charset="0"/>
                <a:ea typeface="ＭＳ Ｐゴシック" charset="0"/>
              </a:defRPr>
            </a:lvl8pPr>
            <a:lvl9pPr marL="3886200" indent="-228600" eaLnBrk="0" fontAlgn="base" hangingPunct="0">
              <a:spcBef>
                <a:spcPct val="0"/>
              </a:spcBef>
              <a:spcAft>
                <a:spcPct val="0"/>
              </a:spcAft>
              <a:defRPr sz="2400" b="1">
                <a:solidFill>
                  <a:schemeClr val="tx1"/>
                </a:solidFill>
                <a:latin typeface="AvantGarde Bk BT" charset="0"/>
                <a:ea typeface="ＭＳ Ｐゴシック" charset="0"/>
              </a:defRPr>
            </a:lvl9pPr>
          </a:lstStyle>
          <a:p>
            <a:fld id="{1B396372-F498-D44F-A3DE-16F07717BD77}" type="slidenum">
              <a:rPr lang="en-US" sz="1200" b="0">
                <a:latin typeface="Times New Roman" charset="0"/>
              </a:rPr>
              <a:pPr/>
              <a:t>1</a:t>
            </a:fld>
            <a:endParaRPr lang="en-US" sz="1200" b="0" dirty="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80AD7F-0C90-486C-859B-B7346CA4D4A5}" type="slidenum">
              <a:rPr lang="en-US" smtClean="0"/>
              <a:t>12</a:t>
            </a:fld>
            <a:endParaRPr lang="en-US" dirty="0"/>
          </a:p>
        </p:txBody>
      </p:sp>
    </p:spTree>
    <p:extLst>
      <p:ext uri="{BB962C8B-B14F-4D97-AF65-F5344CB8AC3E}">
        <p14:creationId xmlns:p14="http://schemas.microsoft.com/office/powerpoint/2010/main" val="243756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CCCBDC9-84F9-0C47-B243-3916EFCB415E}" type="datetimeFigureOut">
              <a:rPr lang="en-US" smtClean="0"/>
              <a:t>9/12/24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A5A170-1145-A543-B1BD-7F2ECC10D394}" type="slidenum">
              <a:rPr lang="en-US" smtClean="0"/>
              <a:t>‹#›</a:t>
            </a:fld>
            <a:endParaRPr lang="en-US" dirty="0"/>
          </a:p>
        </p:txBody>
      </p:sp>
    </p:spTree>
    <p:extLst>
      <p:ext uri="{BB962C8B-B14F-4D97-AF65-F5344CB8AC3E}">
        <p14:creationId xmlns:p14="http://schemas.microsoft.com/office/powerpoint/2010/main" val="4650146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CCBDC9-84F9-0C47-B243-3916EFCB415E}" type="datetimeFigureOut">
              <a:rPr lang="en-US" smtClean="0"/>
              <a:t>9/12/24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5A170-1145-A543-B1BD-7F2ECC10D394}" type="slidenum">
              <a:rPr lang="en-US" smtClean="0"/>
              <a:t>‹#›</a:t>
            </a:fld>
            <a:endParaRPr lang="en-US" dirty="0"/>
          </a:p>
        </p:txBody>
      </p:sp>
    </p:spTree>
    <p:extLst>
      <p:ext uri="{BB962C8B-B14F-4D97-AF65-F5344CB8AC3E}">
        <p14:creationId xmlns:p14="http://schemas.microsoft.com/office/powerpoint/2010/main" val="358308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CCBDC9-84F9-0C47-B243-3916EFCB415E}" type="datetimeFigureOut">
              <a:rPr lang="en-US" smtClean="0"/>
              <a:t>9/12/24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5A170-1145-A543-B1BD-7F2ECC10D394}" type="slidenum">
              <a:rPr lang="en-US" smtClean="0"/>
              <a:t>‹#›</a:t>
            </a:fld>
            <a:endParaRPr lang="en-US" dirty="0"/>
          </a:p>
        </p:txBody>
      </p:sp>
    </p:spTree>
    <p:extLst>
      <p:ext uri="{BB962C8B-B14F-4D97-AF65-F5344CB8AC3E}">
        <p14:creationId xmlns:p14="http://schemas.microsoft.com/office/powerpoint/2010/main" val="343160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CCBDC9-84F9-0C47-B243-3916EFCB415E}" type="datetimeFigureOut">
              <a:rPr lang="en-US" smtClean="0"/>
              <a:t>9/12/24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A5A170-1145-A543-B1BD-7F2ECC10D394}" type="slidenum">
              <a:rPr lang="en-US" smtClean="0"/>
              <a:t>‹#›</a:t>
            </a:fld>
            <a:endParaRPr lang="en-US" dirty="0"/>
          </a:p>
        </p:txBody>
      </p:sp>
    </p:spTree>
    <p:extLst>
      <p:ext uri="{BB962C8B-B14F-4D97-AF65-F5344CB8AC3E}">
        <p14:creationId xmlns:p14="http://schemas.microsoft.com/office/powerpoint/2010/main" val="37700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CCCBDC9-84F9-0C47-B243-3916EFCB415E}" type="datetimeFigureOut">
              <a:rPr lang="en-US" smtClean="0"/>
              <a:t>9/12/24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A5A170-1145-A543-B1BD-7F2ECC10D394}" type="slidenum">
              <a:rPr lang="en-US" smtClean="0"/>
              <a:t>‹#›</a:t>
            </a:fld>
            <a:endParaRPr lang="en-US" dirty="0"/>
          </a:p>
        </p:txBody>
      </p:sp>
    </p:spTree>
    <p:extLst>
      <p:ext uri="{BB962C8B-B14F-4D97-AF65-F5344CB8AC3E}">
        <p14:creationId xmlns:p14="http://schemas.microsoft.com/office/powerpoint/2010/main" val="18238906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CCBDC9-84F9-0C47-B243-3916EFCB415E}" type="datetimeFigureOut">
              <a:rPr lang="en-US" smtClean="0"/>
              <a:t>9/12/24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C7A5A170-1145-A543-B1BD-7F2ECC10D394}" type="slidenum">
              <a:rPr lang="en-US" smtClean="0"/>
              <a:t>‹#›</a:t>
            </a:fld>
            <a:endParaRPr lang="en-US" dirty="0"/>
          </a:p>
        </p:txBody>
      </p:sp>
    </p:spTree>
    <p:extLst>
      <p:ext uri="{BB962C8B-B14F-4D97-AF65-F5344CB8AC3E}">
        <p14:creationId xmlns:p14="http://schemas.microsoft.com/office/powerpoint/2010/main" val="288728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CCCBDC9-84F9-0C47-B243-3916EFCB415E}" type="datetimeFigureOut">
              <a:rPr lang="en-US" smtClean="0"/>
              <a:t>9/12/24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A5A170-1145-A543-B1BD-7F2ECC10D394}"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668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CCBDC9-84F9-0C47-B243-3916EFCB415E}" type="datetimeFigureOut">
              <a:rPr lang="en-US" smtClean="0"/>
              <a:t>9/12/24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A5A170-1145-A543-B1BD-7F2ECC10D394}" type="slidenum">
              <a:rPr lang="en-US" smtClean="0"/>
              <a:t>‹#›</a:t>
            </a:fld>
            <a:endParaRPr lang="en-US" dirty="0"/>
          </a:p>
        </p:txBody>
      </p:sp>
    </p:spTree>
    <p:extLst>
      <p:ext uri="{BB962C8B-B14F-4D97-AF65-F5344CB8AC3E}">
        <p14:creationId xmlns:p14="http://schemas.microsoft.com/office/powerpoint/2010/main" val="4023507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CBDC9-84F9-0C47-B243-3916EFCB415E}" type="datetimeFigureOut">
              <a:rPr lang="en-US" smtClean="0"/>
              <a:t>9/12/24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A5A170-1145-A543-B1BD-7F2ECC10D394}" type="slidenum">
              <a:rPr lang="en-US" smtClean="0"/>
              <a:t>‹#›</a:t>
            </a:fld>
            <a:endParaRPr lang="en-US" dirty="0"/>
          </a:p>
        </p:txBody>
      </p:sp>
    </p:spTree>
    <p:extLst>
      <p:ext uri="{BB962C8B-B14F-4D97-AF65-F5344CB8AC3E}">
        <p14:creationId xmlns:p14="http://schemas.microsoft.com/office/powerpoint/2010/main" val="1500163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CCCBDC9-84F9-0C47-B243-3916EFCB415E}" type="datetimeFigureOut">
              <a:rPr lang="en-US" smtClean="0"/>
              <a:t>9/12/24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C7A5A170-1145-A543-B1BD-7F2ECC10D394}" type="slidenum">
              <a:rPr lang="en-US" smtClean="0"/>
              <a:t>‹#›</a:t>
            </a:fld>
            <a:endParaRPr lang="en-US" dirty="0"/>
          </a:p>
        </p:txBody>
      </p:sp>
    </p:spTree>
    <p:extLst>
      <p:ext uri="{BB962C8B-B14F-4D97-AF65-F5344CB8AC3E}">
        <p14:creationId xmlns:p14="http://schemas.microsoft.com/office/powerpoint/2010/main" val="2594413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CCCBDC9-84F9-0C47-B243-3916EFCB415E}" type="datetimeFigureOut">
              <a:rPr lang="en-US" smtClean="0"/>
              <a:t>9/12/24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C7A5A170-1145-A543-B1BD-7F2ECC10D394}" type="slidenum">
              <a:rPr lang="en-US" smtClean="0"/>
              <a:t>‹#›</a:t>
            </a:fld>
            <a:endParaRPr lang="en-US" dirty="0"/>
          </a:p>
        </p:txBody>
      </p:sp>
    </p:spTree>
    <p:extLst>
      <p:ext uri="{BB962C8B-B14F-4D97-AF65-F5344CB8AC3E}">
        <p14:creationId xmlns:p14="http://schemas.microsoft.com/office/powerpoint/2010/main" val="132567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CCCBDC9-84F9-0C47-B243-3916EFCB415E}" type="datetimeFigureOut">
              <a:rPr lang="en-US" smtClean="0"/>
              <a:t>9/12/24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7A5A170-1145-A543-B1BD-7F2ECC10D394}" type="slidenum">
              <a:rPr lang="en-US" smtClean="0"/>
              <a:t>‹#›</a:t>
            </a:fld>
            <a:endParaRPr lang="en-US" dirty="0"/>
          </a:p>
        </p:txBody>
      </p:sp>
    </p:spTree>
    <p:extLst>
      <p:ext uri="{BB962C8B-B14F-4D97-AF65-F5344CB8AC3E}">
        <p14:creationId xmlns:p14="http://schemas.microsoft.com/office/powerpoint/2010/main" val="81324318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inef@mun.ca"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7030A0"/>
            </a:gs>
            <a:gs pos="41000">
              <a:srgbClr val="3C9EE9"/>
            </a:gs>
          </a:gsLst>
          <a:path path="circle">
            <a:fillToRect l="50000" t="50000" r="100000" b="100000"/>
          </a:path>
        </a:gradFill>
        <a:effectLst/>
      </p:bgPr>
    </p:bg>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3924300" y="3048000"/>
            <a:ext cx="4343400" cy="4181466"/>
          </a:xfrm>
          <a:prstGeom prst="rect">
            <a:avLst/>
          </a:prstGeom>
          <a:noFill/>
          <a:ln w="9525">
            <a:noFill/>
            <a:miter lim="800000"/>
            <a:headEnd/>
            <a:tailEnd/>
          </a:ln>
        </p:spPr>
        <p:txBody>
          <a:bodyPr>
            <a:spAutoFit/>
          </a:bodyPr>
          <a:lstStyle/>
          <a:p>
            <a:pPr algn="ctr" eaLnBrk="1" hangingPunct="1">
              <a:lnSpc>
                <a:spcPct val="80000"/>
              </a:lnSpc>
              <a:spcBef>
                <a:spcPct val="50000"/>
              </a:spcBef>
              <a:defRPr/>
            </a:pPr>
            <a:endParaRPr lang="en-CA" sz="2000" dirty="0">
              <a:solidFill>
                <a:schemeClr val="accent2">
                  <a:lumMod val="50000"/>
                </a:schemeClr>
              </a:solidFill>
              <a:latin typeface="+mj-lt"/>
            </a:endParaRPr>
          </a:p>
          <a:p>
            <a:pPr algn="ctr" eaLnBrk="1" hangingPunct="1">
              <a:lnSpc>
                <a:spcPct val="80000"/>
              </a:lnSpc>
              <a:spcBef>
                <a:spcPct val="50000"/>
              </a:spcBef>
              <a:defRPr/>
            </a:pPr>
            <a:endParaRPr lang="en-CA" sz="2000" dirty="0">
              <a:solidFill>
                <a:schemeClr val="accent2">
                  <a:lumMod val="50000"/>
                </a:schemeClr>
              </a:solidFill>
              <a:latin typeface="+mj-lt"/>
            </a:endParaRPr>
          </a:p>
          <a:p>
            <a:pPr algn="ctr" eaLnBrk="1" hangingPunct="1">
              <a:lnSpc>
                <a:spcPct val="80000"/>
              </a:lnSpc>
              <a:spcBef>
                <a:spcPct val="50000"/>
              </a:spcBef>
              <a:defRPr/>
            </a:pPr>
            <a:endParaRPr lang="en-CA" sz="2000" dirty="0">
              <a:solidFill>
                <a:schemeClr val="accent2">
                  <a:lumMod val="50000"/>
                </a:schemeClr>
              </a:solidFill>
              <a:latin typeface="+mj-lt"/>
            </a:endParaRPr>
          </a:p>
          <a:p>
            <a:pPr algn="ctr" eaLnBrk="1" hangingPunct="1">
              <a:lnSpc>
                <a:spcPct val="80000"/>
              </a:lnSpc>
              <a:spcBef>
                <a:spcPct val="50000"/>
              </a:spcBef>
              <a:defRPr/>
            </a:pPr>
            <a:endParaRPr lang="en-CA" sz="2000" dirty="0">
              <a:solidFill>
                <a:schemeClr val="accent2">
                  <a:lumMod val="50000"/>
                </a:schemeClr>
              </a:solidFill>
              <a:latin typeface="+mj-lt"/>
            </a:endParaRPr>
          </a:p>
          <a:p>
            <a:pPr algn="ctr" eaLnBrk="1" hangingPunct="1">
              <a:lnSpc>
                <a:spcPct val="80000"/>
              </a:lnSpc>
              <a:spcBef>
                <a:spcPct val="50000"/>
              </a:spcBef>
              <a:defRPr/>
            </a:pPr>
            <a:endParaRPr lang="en-CA" sz="2000" dirty="0">
              <a:solidFill>
                <a:schemeClr val="accent2">
                  <a:lumMod val="50000"/>
                </a:schemeClr>
              </a:solidFill>
              <a:latin typeface="+mj-lt"/>
            </a:endParaRPr>
          </a:p>
          <a:p>
            <a:pPr algn="ctr" eaLnBrk="1" hangingPunct="1">
              <a:lnSpc>
                <a:spcPct val="80000"/>
              </a:lnSpc>
              <a:spcBef>
                <a:spcPct val="50000"/>
              </a:spcBef>
              <a:defRPr/>
            </a:pPr>
            <a:endParaRPr lang="en-CA" sz="2000" dirty="0">
              <a:solidFill>
                <a:schemeClr val="accent2">
                  <a:lumMod val="50000"/>
                </a:schemeClr>
              </a:solidFill>
              <a:latin typeface="+mj-lt"/>
            </a:endParaRPr>
          </a:p>
          <a:p>
            <a:pPr algn="ctr" eaLnBrk="1" hangingPunct="1">
              <a:lnSpc>
                <a:spcPct val="80000"/>
              </a:lnSpc>
              <a:spcBef>
                <a:spcPct val="50000"/>
              </a:spcBef>
              <a:defRPr/>
            </a:pPr>
            <a:endParaRPr lang="en-CA" sz="1050" dirty="0">
              <a:solidFill>
                <a:schemeClr val="accent2">
                  <a:lumMod val="50000"/>
                </a:schemeClr>
              </a:solidFill>
              <a:latin typeface="+mj-lt"/>
            </a:endParaRPr>
          </a:p>
          <a:p>
            <a:pPr algn="ctr" eaLnBrk="1" hangingPunct="1">
              <a:lnSpc>
                <a:spcPct val="80000"/>
              </a:lnSpc>
              <a:spcBef>
                <a:spcPct val="50000"/>
              </a:spcBef>
              <a:defRPr/>
            </a:pPr>
            <a:endParaRPr lang="en-CA" sz="1050" dirty="0">
              <a:solidFill>
                <a:schemeClr val="accent2">
                  <a:lumMod val="50000"/>
                </a:schemeClr>
              </a:solidFill>
              <a:latin typeface="+mj-lt"/>
            </a:endParaRPr>
          </a:p>
          <a:p>
            <a:pPr algn="ctr" eaLnBrk="1" hangingPunct="1">
              <a:lnSpc>
                <a:spcPct val="80000"/>
              </a:lnSpc>
              <a:spcBef>
                <a:spcPct val="50000"/>
              </a:spcBef>
              <a:defRPr/>
            </a:pPr>
            <a:endParaRPr lang="en-CA" sz="1050" dirty="0">
              <a:solidFill>
                <a:schemeClr val="accent2">
                  <a:lumMod val="50000"/>
                </a:schemeClr>
              </a:solidFill>
              <a:latin typeface="+mj-lt"/>
            </a:endParaRPr>
          </a:p>
          <a:p>
            <a:pPr algn="ctr" eaLnBrk="1" hangingPunct="1">
              <a:lnSpc>
                <a:spcPct val="80000"/>
              </a:lnSpc>
              <a:spcBef>
                <a:spcPct val="50000"/>
              </a:spcBef>
              <a:defRPr/>
            </a:pPr>
            <a:r>
              <a:rPr lang="en-CA" sz="1400" dirty="0">
                <a:solidFill>
                  <a:schemeClr val="accent2">
                    <a:lumMod val="50000"/>
                  </a:schemeClr>
                </a:solidFill>
                <a:latin typeface="+mj-lt"/>
              </a:rPr>
              <a:t>Dr.  Danine Farquharson </a:t>
            </a:r>
          </a:p>
          <a:p>
            <a:pPr algn="ctr" eaLnBrk="1" hangingPunct="1">
              <a:lnSpc>
                <a:spcPct val="80000"/>
              </a:lnSpc>
              <a:spcBef>
                <a:spcPct val="50000"/>
              </a:spcBef>
              <a:defRPr/>
            </a:pPr>
            <a:r>
              <a:rPr lang="en-CA" sz="1400" dirty="0">
                <a:solidFill>
                  <a:schemeClr val="bg1"/>
                </a:solidFill>
                <a:latin typeface="+mj-lt"/>
                <a:hlinkClick r:id="rId3">
                  <a:extLst>
                    <a:ext uri="{A12FA001-AC4F-418D-AE19-62706E023703}">
                      <ahyp:hlinkClr xmlns:ahyp="http://schemas.microsoft.com/office/drawing/2018/hyperlinkcolor" val="tx"/>
                    </a:ext>
                  </a:extLst>
                </a:hlinkClick>
              </a:rPr>
              <a:t>daninef@mun.ca</a:t>
            </a:r>
            <a:endParaRPr lang="en-CA" sz="1400">
              <a:solidFill>
                <a:schemeClr val="bg1"/>
              </a:solidFill>
              <a:latin typeface="+mj-lt"/>
            </a:endParaRPr>
          </a:p>
          <a:p>
            <a:pPr algn="ctr" eaLnBrk="1" hangingPunct="1">
              <a:lnSpc>
                <a:spcPct val="80000"/>
              </a:lnSpc>
              <a:spcBef>
                <a:spcPct val="50000"/>
              </a:spcBef>
              <a:defRPr/>
            </a:pPr>
            <a:endParaRPr lang="en-CA" sz="1200" dirty="0">
              <a:solidFill>
                <a:schemeClr val="tx2"/>
              </a:solidFill>
              <a:latin typeface="+mj-lt"/>
            </a:endParaRPr>
          </a:p>
          <a:p>
            <a:pPr algn="ctr" eaLnBrk="1" hangingPunct="1">
              <a:lnSpc>
                <a:spcPct val="80000"/>
              </a:lnSpc>
              <a:spcBef>
                <a:spcPct val="50000"/>
              </a:spcBef>
              <a:defRPr/>
            </a:pPr>
            <a:endParaRPr lang="en-CA" sz="2000" i="1" dirty="0">
              <a:latin typeface="Bell MT" pitchFamily="18" charset="0"/>
            </a:endParaRPr>
          </a:p>
        </p:txBody>
      </p:sp>
      <p:sp>
        <p:nvSpPr>
          <p:cNvPr id="17411" name="Title 3"/>
          <p:cNvSpPr>
            <a:spLocks noGrp="1"/>
          </p:cNvSpPr>
          <p:nvPr>
            <p:ph type="title"/>
          </p:nvPr>
        </p:nvSpPr>
        <p:spPr>
          <a:xfrm>
            <a:off x="1975021" y="420131"/>
            <a:ext cx="8241958" cy="691978"/>
          </a:xfrm>
        </p:spPr>
        <p:txBody>
          <a:bodyPr>
            <a:noAutofit/>
          </a:bodyPr>
          <a:lstStyle/>
          <a:p>
            <a:pPr algn="ctr" eaLnBrk="1" hangingPunct="1"/>
            <a:r>
              <a:rPr lang="en-CA" sz="2800" dirty="0">
                <a:latin typeface="Arial" charset="0"/>
                <a:cs typeface="Arial" charset="0"/>
              </a:rPr>
              <a:t>(Grant)  Proposal Writing </a:t>
            </a:r>
          </a:p>
        </p:txBody>
      </p:sp>
      <p:pic>
        <p:nvPicPr>
          <p:cNvPr id="17412" name="Picture 2" descr="31957607_2170620536493065_5823152355389997056_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9109" y="1253112"/>
            <a:ext cx="3673781" cy="4598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565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7620000" cy="914400"/>
          </a:xfrm>
        </p:spPr>
        <p:txBody>
          <a:bodyPr rtlCol="0">
            <a:normAutofit fontScale="90000"/>
          </a:bodyPr>
          <a:lstStyle/>
          <a:p>
            <a:pPr>
              <a:defRPr/>
            </a:pPr>
            <a:r>
              <a:rPr lang="en-US" sz="4000" dirty="0">
                <a:solidFill>
                  <a:schemeClr val="tx1">
                    <a:lumMod val="85000"/>
                    <a:lumOff val="15000"/>
                  </a:schemeClr>
                </a:solidFill>
                <a:latin typeface="Arial"/>
                <a:ea typeface="+mj-ea"/>
                <a:cs typeface="Arial"/>
              </a:rPr>
              <a:t>Organize the </a:t>
            </a:r>
            <a:r>
              <a:rPr lang="en-US" sz="4000" dirty="0">
                <a:solidFill>
                  <a:schemeClr val="tx1">
                    <a:lumMod val="85000"/>
                    <a:lumOff val="15000"/>
                  </a:schemeClr>
                </a:solidFill>
                <a:latin typeface="Arial"/>
                <a:cs typeface="Arial"/>
              </a:rPr>
              <a:t>Proposal</a:t>
            </a:r>
            <a:endParaRPr lang="en-US" sz="4000" dirty="0">
              <a:solidFill>
                <a:schemeClr val="tx1">
                  <a:lumMod val="85000"/>
                  <a:lumOff val="15000"/>
                </a:schemeClr>
              </a:solidFill>
              <a:latin typeface="Arial"/>
              <a:ea typeface="+mj-ea"/>
              <a:cs typeface="Arial"/>
            </a:endParaRPr>
          </a:p>
        </p:txBody>
      </p:sp>
      <p:sp>
        <p:nvSpPr>
          <p:cNvPr id="3" name="Content Placeholder 2"/>
          <p:cNvSpPr>
            <a:spLocks noGrp="1"/>
          </p:cNvSpPr>
          <p:nvPr>
            <p:ph idx="1"/>
          </p:nvPr>
        </p:nvSpPr>
        <p:spPr>
          <a:xfrm>
            <a:off x="1638300" y="1720481"/>
            <a:ext cx="8915400" cy="4961106"/>
          </a:xfrm>
        </p:spPr>
        <p:txBody>
          <a:bodyPr rtlCol="0">
            <a:normAutofit fontScale="85000" lnSpcReduction="20000"/>
          </a:bodyPr>
          <a:lstStyle/>
          <a:p>
            <a:pPr marL="0" indent="0">
              <a:lnSpc>
                <a:spcPct val="120000"/>
              </a:lnSpc>
              <a:spcBef>
                <a:spcPts val="0"/>
              </a:spcBef>
              <a:buClr>
                <a:schemeClr val="tx1">
                  <a:lumMod val="75000"/>
                  <a:lumOff val="25000"/>
                </a:schemeClr>
              </a:buClr>
              <a:buNone/>
              <a:defRPr/>
            </a:pPr>
            <a:r>
              <a:rPr lang="en-US" sz="3800" dirty="0">
                <a:latin typeface="Arial"/>
                <a:cs typeface="Arial"/>
              </a:rPr>
              <a:t>Use this order of section headings:</a:t>
            </a:r>
          </a:p>
          <a:p>
            <a:pPr marL="0" indent="0">
              <a:lnSpc>
                <a:spcPct val="80000"/>
              </a:lnSpc>
              <a:buNone/>
            </a:pPr>
            <a:endParaRPr lang="en-CA"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80000"/>
              </a:lnSpc>
            </a:pPr>
            <a:r>
              <a:rPr lang="en-CA"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Context</a:t>
            </a:r>
          </a:p>
          <a:p>
            <a:pPr marL="400050" lvl="1" indent="0">
              <a:lnSpc>
                <a:spcPct val="80000"/>
              </a:lnSpc>
            </a:pPr>
            <a:r>
              <a:rPr lang="en-CA"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background and review of literature (with citations)</a:t>
            </a:r>
          </a:p>
          <a:p>
            <a:pPr marL="0" indent="0">
              <a:lnSpc>
                <a:spcPct val="80000"/>
              </a:lnSpc>
              <a:buNone/>
            </a:pPr>
            <a:endParaRPr lang="en-CA"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80000"/>
              </a:lnSpc>
            </a:pPr>
            <a:r>
              <a:rPr lang="en-CA"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Objectives</a:t>
            </a:r>
          </a:p>
          <a:p>
            <a:pPr marL="400050" lvl="1" indent="0">
              <a:lnSpc>
                <a:spcPct val="80000"/>
              </a:lnSpc>
            </a:pPr>
            <a:r>
              <a:rPr lang="en-CA"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goals/Research questions/thesis (be as specific as possible)</a:t>
            </a:r>
          </a:p>
          <a:p>
            <a:pPr marL="0" indent="0">
              <a:lnSpc>
                <a:spcPct val="80000"/>
              </a:lnSpc>
              <a:buNone/>
            </a:pPr>
            <a:endParaRPr lang="en-CA"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80000"/>
              </a:lnSpc>
            </a:pPr>
            <a:r>
              <a:rPr lang="en-CA"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Theoretical Framework/Methodology/Approach</a:t>
            </a:r>
          </a:p>
          <a:p>
            <a:pPr marL="0" indent="0">
              <a:lnSpc>
                <a:spcPct val="80000"/>
              </a:lnSpc>
            </a:pPr>
            <a:endParaRPr lang="en-CA"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80000"/>
              </a:lnSpc>
            </a:pPr>
            <a:r>
              <a:rPr lang="en-CA"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Significance </a:t>
            </a:r>
          </a:p>
          <a:p>
            <a:pPr marL="400050" lvl="1" indent="0">
              <a:lnSpc>
                <a:spcPct val="80000"/>
              </a:lnSpc>
            </a:pPr>
            <a:r>
              <a:rPr lang="en-CA" altLang="en-US" sz="280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Contributions to knowledge and significance to the field and beyond (outcomes, impacts)</a:t>
            </a:r>
          </a:p>
          <a:p>
            <a:pPr marL="274320" indent="-274320">
              <a:buClr>
                <a:schemeClr val="tx1">
                  <a:lumMod val="75000"/>
                  <a:lumOff val="25000"/>
                </a:schemeClr>
              </a:buClr>
              <a:buFont typeface="Arial" pitchFamily="34" charset="0"/>
              <a:buChar char="•"/>
              <a:defRPr/>
            </a:pPr>
            <a:endParaRPr lang="en-US" dirty="0">
              <a:solidFill>
                <a:schemeClr val="tx1">
                  <a:lumMod val="75000"/>
                  <a:lumOff val="25000"/>
                </a:schemeClr>
              </a:solidFill>
              <a:ea typeface="+mn-ea"/>
              <a:cs typeface="+mn-cs"/>
            </a:endParaRPr>
          </a:p>
        </p:txBody>
      </p:sp>
    </p:spTree>
    <p:extLst>
      <p:ext uri="{BB962C8B-B14F-4D97-AF65-F5344CB8AC3E}">
        <p14:creationId xmlns:p14="http://schemas.microsoft.com/office/powerpoint/2010/main" val="2509448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p:cNvSpPr>
            <a:spLocks noGrp="1"/>
          </p:cNvSpPr>
          <p:nvPr>
            <p:ph type="title"/>
          </p:nvPr>
        </p:nvSpPr>
        <p:spPr>
          <a:xfrm>
            <a:off x="2286000" y="685800"/>
            <a:ext cx="8382000" cy="914400"/>
          </a:xfrm>
        </p:spPr>
        <p:txBody>
          <a:bodyPr>
            <a:normAutofit fontScale="90000"/>
          </a:bodyPr>
          <a:lstStyle/>
          <a:p>
            <a:pPr eaLnBrk="1" hangingPunct="1"/>
            <a:r>
              <a:rPr lang="en-US" sz="4800" dirty="0">
                <a:latin typeface="Arial" charset="0"/>
              </a:rPr>
              <a:t>Use all resources </a:t>
            </a:r>
          </a:p>
        </p:txBody>
      </p:sp>
      <p:sp>
        <p:nvSpPr>
          <p:cNvPr id="59394" name="Content Placeholder 5"/>
          <p:cNvSpPr>
            <a:spLocks noGrp="1"/>
          </p:cNvSpPr>
          <p:nvPr>
            <p:ph idx="1"/>
          </p:nvPr>
        </p:nvSpPr>
        <p:spPr>
          <a:xfrm>
            <a:off x="2231136" y="2465049"/>
            <a:ext cx="7729728" cy="3101983"/>
          </a:xfrm>
        </p:spPr>
        <p:txBody>
          <a:bodyPr>
            <a:normAutofit fontScale="92500"/>
          </a:bodyPr>
          <a:lstStyle/>
          <a:p>
            <a:pPr eaLnBrk="1" hangingPunct="1"/>
            <a:r>
              <a:rPr lang="en-US" sz="2800" dirty="0">
                <a:latin typeface="Arial" charset="0"/>
              </a:rPr>
              <a:t>Ask someone who does not know your area to read your proposal. Ask them if they understand</a:t>
            </a:r>
          </a:p>
          <a:p>
            <a:pPr lvl="1" eaLnBrk="1" hangingPunct="1"/>
            <a:r>
              <a:rPr lang="en-US" sz="2800" dirty="0">
                <a:latin typeface="Arial" charset="0"/>
              </a:rPr>
              <a:t>What you are proposing to do?</a:t>
            </a:r>
          </a:p>
          <a:p>
            <a:pPr lvl="1" eaLnBrk="1" hangingPunct="1"/>
            <a:r>
              <a:rPr lang="en-US" sz="2800" dirty="0">
                <a:latin typeface="Arial" charset="0"/>
              </a:rPr>
              <a:t>How you are proposing to do it? </a:t>
            </a:r>
          </a:p>
          <a:p>
            <a:pPr lvl="1" eaLnBrk="1" hangingPunct="1"/>
            <a:r>
              <a:rPr lang="en-US" sz="2800" dirty="0">
                <a:latin typeface="Arial" charset="0"/>
              </a:rPr>
              <a:t>Why you are proposing to do it?</a:t>
            </a:r>
          </a:p>
          <a:p>
            <a:pPr eaLnBrk="1" hangingPunct="1"/>
            <a:r>
              <a:rPr lang="en-US" sz="2800" dirty="0">
                <a:latin typeface="Arial" charset="0"/>
              </a:rPr>
              <a:t>Get feedback on clarity from multiple sources</a:t>
            </a:r>
          </a:p>
        </p:txBody>
      </p:sp>
    </p:spTree>
    <p:extLst>
      <p:ext uri="{BB962C8B-B14F-4D97-AF65-F5344CB8AC3E}">
        <p14:creationId xmlns:p14="http://schemas.microsoft.com/office/powerpoint/2010/main" val="361411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7770" y="481958"/>
            <a:ext cx="8596668" cy="1320800"/>
          </a:xfrm>
        </p:spPr>
        <p:txBody>
          <a:bodyPr>
            <a:normAutofit/>
          </a:bodyPr>
          <a:lstStyle/>
          <a:p>
            <a:r>
              <a:rPr lang="en-US" sz="4000" dirty="0">
                <a:latin typeface="Arial" panose="020B0604020202020204" pitchFamily="34" charset="0"/>
                <a:cs typeface="Arial" panose="020B0604020202020204" pitchFamily="34" charset="0"/>
              </a:rPr>
              <a:t>Proposal writing: Do’s</a:t>
            </a:r>
          </a:p>
        </p:txBody>
      </p:sp>
      <p:sp>
        <p:nvSpPr>
          <p:cNvPr id="3" name="Content Placeholder 2"/>
          <p:cNvSpPr>
            <a:spLocks noGrp="1"/>
          </p:cNvSpPr>
          <p:nvPr>
            <p:ph idx="1"/>
          </p:nvPr>
        </p:nvSpPr>
        <p:spPr>
          <a:xfrm>
            <a:off x="1505667" y="1802758"/>
            <a:ext cx="9340873" cy="3831101"/>
          </a:xfrm>
        </p:spPr>
        <p:txBody>
          <a:bodyPr>
            <a:noAutofit/>
          </a:bodyPr>
          <a:lstStyle/>
          <a:p>
            <a:pPr marL="0" indent="0">
              <a:buNone/>
            </a:pPr>
            <a:r>
              <a:rPr lang="en-CA" sz="2400" dirty="0">
                <a:latin typeface="Arial" panose="020B0604020202020204" pitchFamily="34" charset="0"/>
                <a:cs typeface="Arial" panose="020B0604020202020204" pitchFamily="34" charset="0"/>
              </a:rPr>
              <a:t>	</a:t>
            </a:r>
          </a:p>
          <a:p>
            <a:r>
              <a:rPr lang="en-CA" sz="2400" dirty="0">
                <a:latin typeface="Arial" panose="020B0604020202020204" pitchFamily="34" charset="0"/>
                <a:cs typeface="Arial" panose="020B0604020202020204" pitchFamily="34" charset="0"/>
              </a:rPr>
              <a:t>Be captivating: start with something that will engage the reader </a:t>
            </a:r>
          </a:p>
          <a:p>
            <a:r>
              <a:rPr lang="en-CA" sz="2400" dirty="0">
                <a:latin typeface="Arial" panose="020B0604020202020204" pitchFamily="34" charset="0"/>
                <a:cs typeface="Arial" panose="020B0604020202020204" pitchFamily="34" charset="0"/>
              </a:rPr>
              <a:t>Know your audience</a:t>
            </a:r>
          </a:p>
          <a:p>
            <a:r>
              <a:rPr lang="en-CA" sz="2400" dirty="0">
                <a:latin typeface="Arial" panose="020B0604020202020204" pitchFamily="34" charset="0"/>
                <a:cs typeface="Arial" panose="020B0604020202020204" pitchFamily="34" charset="0"/>
              </a:rPr>
              <a:t>Be clear and focussed</a:t>
            </a:r>
          </a:p>
          <a:p>
            <a:endParaRPr lang="en-CA" sz="100" dirty="0">
              <a:latin typeface="Arial" panose="020B0604020202020204" pitchFamily="34" charset="0"/>
              <a:cs typeface="Arial" panose="020B0604020202020204" pitchFamily="34" charset="0"/>
            </a:endParaRPr>
          </a:p>
          <a:p>
            <a:pPr>
              <a:spcBef>
                <a:spcPts val="0"/>
              </a:spcBef>
            </a:pPr>
            <a:r>
              <a:rPr lang="en-CA" sz="2400" dirty="0">
                <a:latin typeface="Arial" panose="020B0604020202020204" pitchFamily="34" charset="0"/>
                <a:cs typeface="Arial" panose="020B0604020202020204" pitchFamily="34" charset="0"/>
              </a:rPr>
              <a:t>Address fundamental research challenges</a:t>
            </a:r>
          </a:p>
          <a:p>
            <a:pPr>
              <a:spcBef>
                <a:spcPts val="0"/>
              </a:spcBef>
            </a:pPr>
            <a:endParaRPr lang="en-CA" sz="1000" dirty="0">
              <a:latin typeface="Arial" panose="020B0604020202020204" pitchFamily="34" charset="0"/>
              <a:cs typeface="Arial" panose="020B0604020202020204" pitchFamily="34" charset="0"/>
            </a:endParaRPr>
          </a:p>
          <a:p>
            <a:pPr>
              <a:spcBef>
                <a:spcPts val="0"/>
              </a:spcBef>
            </a:pPr>
            <a:endParaRPr lang="en-CA" sz="100" dirty="0">
              <a:latin typeface="Arial" panose="020B0604020202020204" pitchFamily="34" charset="0"/>
              <a:cs typeface="Arial" panose="020B0604020202020204" pitchFamily="34" charset="0"/>
            </a:endParaRPr>
          </a:p>
          <a:p>
            <a:pPr>
              <a:spcBef>
                <a:spcPts val="0"/>
              </a:spcBef>
            </a:pPr>
            <a:endParaRPr lang="en-US" sz="1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Discuss your quality contributions, when appropriate</a:t>
            </a:r>
          </a:p>
          <a:p>
            <a:endParaRPr lang="en-CA" sz="2400" dirty="0">
              <a:latin typeface="Arial" panose="020B0604020202020204" pitchFamily="34" charset="0"/>
              <a:cs typeface="Arial" panose="020B0604020202020204" pitchFamily="34" charset="0"/>
            </a:endParaRPr>
          </a:p>
          <a:p>
            <a:endParaRPr lang="en-US" sz="100" dirty="0">
              <a:latin typeface="Arial" panose="020B0604020202020204" pitchFamily="34" charset="0"/>
              <a:cs typeface="Arial" panose="020B0604020202020204" pitchFamily="34" charset="0"/>
            </a:endParaRPr>
          </a:p>
          <a:p>
            <a:endParaRPr lang="en-US" sz="100" dirty="0">
              <a:latin typeface="Arial" panose="020B0604020202020204" pitchFamily="34" charset="0"/>
              <a:cs typeface="Arial" panose="020B0604020202020204" pitchFamily="34" charset="0"/>
            </a:endParaRPr>
          </a:p>
          <a:p>
            <a:endParaRPr lang="en-CA" sz="100" dirty="0">
              <a:latin typeface="Arial" panose="020B0604020202020204" pitchFamily="34" charset="0"/>
              <a:cs typeface="Arial" panose="020B0604020202020204" pitchFamily="34"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409176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951" y="308149"/>
            <a:ext cx="8596668" cy="1320800"/>
          </a:xfrm>
        </p:spPr>
        <p:txBody>
          <a:bodyPr>
            <a:normAutofit/>
          </a:bodyPr>
          <a:lstStyle/>
          <a:p>
            <a:r>
              <a:rPr lang="en-US" sz="4000" dirty="0">
                <a:latin typeface="Arial" panose="020B0604020202020204" pitchFamily="34" charset="0"/>
                <a:cs typeface="Arial" panose="020B0604020202020204" pitchFamily="34" charset="0"/>
              </a:rPr>
              <a:t>Proposal Writing: Do’s</a:t>
            </a:r>
          </a:p>
        </p:txBody>
      </p:sp>
      <p:sp>
        <p:nvSpPr>
          <p:cNvPr id="3" name="Content Placeholder 2"/>
          <p:cNvSpPr>
            <a:spLocks noGrp="1"/>
          </p:cNvSpPr>
          <p:nvPr>
            <p:ph idx="1"/>
          </p:nvPr>
        </p:nvSpPr>
        <p:spPr>
          <a:xfrm>
            <a:off x="1700381" y="1628949"/>
            <a:ext cx="9340873" cy="5174708"/>
          </a:xfrm>
        </p:spPr>
        <p:txBody>
          <a:bodyPr>
            <a:noAutofit/>
          </a:bodyPr>
          <a:lstStyle/>
          <a:p>
            <a:endParaRPr lang="en-CA" sz="100" dirty="0">
              <a:latin typeface="Arial" panose="020B0604020202020204" pitchFamily="34" charset="0"/>
              <a:cs typeface="Arial" panose="020B0604020202020204" pitchFamily="34" charset="0"/>
            </a:endParaRPr>
          </a:p>
          <a:p>
            <a:pPr marL="0" indent="0">
              <a:spcBef>
                <a:spcPts val="0"/>
              </a:spcBef>
              <a:buNone/>
            </a:pPr>
            <a:endParaRPr lang="en-US" sz="1000" dirty="0">
              <a:latin typeface="Arial" panose="020B0604020202020204" pitchFamily="34" charset="0"/>
              <a:cs typeface="Arial" panose="020B0604020202020204" pitchFamily="34" charset="0"/>
            </a:endParaRPr>
          </a:p>
          <a:p>
            <a:pPr>
              <a:spcBef>
                <a:spcPts val="0"/>
              </a:spcBef>
            </a:pPr>
            <a:endParaRPr lang="en-US" sz="100" dirty="0">
              <a:latin typeface="Arial" panose="020B0604020202020204" pitchFamily="34" charset="0"/>
              <a:cs typeface="Arial" panose="020B0604020202020204" pitchFamily="34" charset="0"/>
            </a:endParaRPr>
          </a:p>
          <a:p>
            <a:pPr>
              <a:spcBef>
                <a:spcPts val="0"/>
              </a:spcBef>
            </a:pPr>
            <a:endParaRPr lang="en-US" sz="1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Discuss impact of your research (does it build upon or expand our knowledge? Is it capable of making a difference? i.e. breadth and scope, advancement of knowledge, betterment of society, etc., </a:t>
            </a:r>
          </a:p>
          <a:p>
            <a:pPr marL="0" indent="0">
              <a:spcBef>
                <a:spcPts val="0"/>
              </a:spcBef>
              <a:buNone/>
            </a:pPr>
            <a:endParaRPr lang="en-US" sz="2400" dirty="0">
              <a:latin typeface="Arial" panose="020B0604020202020204" pitchFamily="34" charset="0"/>
              <a:cs typeface="Arial" panose="020B0604020202020204" pitchFamily="34" charset="0"/>
            </a:endParaRPr>
          </a:p>
          <a:p>
            <a:pPr>
              <a:spcBef>
                <a:spcPts val="0"/>
              </a:spcBef>
            </a:pPr>
            <a:r>
              <a:rPr lang="en-CA" sz="2400" dirty="0">
                <a:latin typeface="Arial" panose="020B0604020202020204" pitchFamily="34" charset="0"/>
                <a:cs typeface="Arial" panose="020B0604020202020204" pitchFamily="34" charset="0"/>
              </a:rPr>
              <a:t>Become a student of grant; research what the sponsors strategic plan, research their mandate, know their mission statement, learn the grant specific guidelines, understand the eligibility criteria, and research previously funded projects. </a:t>
            </a:r>
          </a:p>
        </p:txBody>
      </p:sp>
    </p:spTree>
    <p:extLst>
      <p:ext uri="{BB962C8B-B14F-4D97-AF65-F5344CB8AC3E}">
        <p14:creationId xmlns:p14="http://schemas.microsoft.com/office/powerpoint/2010/main" val="1485955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5" y="441088"/>
            <a:ext cx="8596668" cy="1320800"/>
          </a:xfrm>
        </p:spPr>
        <p:txBody>
          <a:bodyPr>
            <a:normAutofit/>
          </a:bodyPr>
          <a:lstStyle/>
          <a:p>
            <a:r>
              <a:rPr lang="en-US" sz="4000" dirty="0">
                <a:latin typeface="Arial" panose="020B0604020202020204" pitchFamily="34" charset="0"/>
                <a:cs typeface="Arial" panose="020B0604020202020204" pitchFamily="34" charset="0"/>
              </a:rPr>
              <a:t>Proposal Writing: Do’s</a:t>
            </a:r>
          </a:p>
        </p:txBody>
      </p:sp>
      <p:sp>
        <p:nvSpPr>
          <p:cNvPr id="3" name="Content Placeholder 2"/>
          <p:cNvSpPr>
            <a:spLocks noGrp="1"/>
          </p:cNvSpPr>
          <p:nvPr>
            <p:ph idx="1"/>
          </p:nvPr>
        </p:nvSpPr>
        <p:spPr>
          <a:xfrm>
            <a:off x="1425563" y="1893114"/>
            <a:ext cx="9340873" cy="4320598"/>
          </a:xfrm>
        </p:spPr>
        <p:txBody>
          <a:bodyPr>
            <a:noAutofit/>
          </a:bodyPr>
          <a:lstStyle/>
          <a:p>
            <a:pPr marL="0" indent="0">
              <a:spcBef>
                <a:spcPts val="0"/>
              </a:spcBef>
              <a:buNone/>
            </a:pPr>
            <a:endParaRPr lang="en-US" sz="2400" dirty="0">
              <a:latin typeface="Garamond" panose="02020404030301010803" pitchFamily="18" charset="0"/>
            </a:endParaRPr>
          </a:p>
          <a:p>
            <a:pPr>
              <a:spcBef>
                <a:spcPts val="0"/>
              </a:spcBef>
            </a:pPr>
            <a:r>
              <a:rPr lang="en-US" sz="2400" dirty="0">
                <a:latin typeface="Arial" panose="020B0604020202020204" pitchFamily="34" charset="0"/>
                <a:cs typeface="Arial" panose="020B0604020202020204" pitchFamily="34" charset="0"/>
              </a:rPr>
              <a:t>Organize the attachments using the proper formatting standards</a:t>
            </a:r>
          </a:p>
          <a:p>
            <a:pPr>
              <a:spcBef>
                <a:spcPts val="0"/>
              </a:spcBef>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Use section headings outlined in the instructions. </a:t>
            </a:r>
          </a:p>
          <a:p>
            <a:pPr>
              <a:spcBef>
                <a:spcPts val="0"/>
              </a:spcBef>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All Tri-Council grant applications come with “presentation” standards that lay out margins, font, font size. Follow these EXACTLY</a:t>
            </a:r>
          </a:p>
          <a:p>
            <a:pPr marL="0" indent="0">
              <a:spcBef>
                <a:spcPts val="0"/>
              </a:spcBef>
              <a:buNone/>
            </a:pPr>
            <a:endParaRPr lang="en-CA"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Only ever submit your best work – do not do toss in a proposal to see how you would do…</a:t>
            </a:r>
          </a:p>
          <a:p>
            <a:endParaRPr lang="en-US" sz="2400" dirty="0">
              <a:latin typeface="Garamond" panose="02020404030301010803" pitchFamily="18" charset="0"/>
            </a:endParaRPr>
          </a:p>
          <a:p>
            <a:endParaRPr lang="en-US" sz="2400" dirty="0">
              <a:latin typeface="Garamond" panose="02020404030301010803" pitchFamily="18" charset="0"/>
            </a:endParaRPr>
          </a:p>
          <a:p>
            <a:endParaRPr lang="en-US" sz="2400" dirty="0">
              <a:latin typeface="Garamond" panose="02020404030301010803" pitchFamily="18" charset="0"/>
            </a:endParaRPr>
          </a:p>
        </p:txBody>
      </p:sp>
    </p:spTree>
    <p:extLst>
      <p:ext uri="{BB962C8B-B14F-4D97-AF65-F5344CB8AC3E}">
        <p14:creationId xmlns:p14="http://schemas.microsoft.com/office/powerpoint/2010/main" val="4256764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307335"/>
            <a:ext cx="8596668" cy="1320800"/>
          </a:xfrm>
        </p:spPr>
        <p:txBody>
          <a:bodyPr>
            <a:normAutofit/>
          </a:bodyPr>
          <a:lstStyle/>
          <a:p>
            <a:r>
              <a:rPr lang="en-US" sz="4000" dirty="0">
                <a:latin typeface="Arial" panose="020B0604020202020204" pitchFamily="34" charset="0"/>
                <a:cs typeface="Arial" panose="020B0604020202020204" pitchFamily="34" charset="0"/>
              </a:rPr>
              <a:t>Proposal Writing: Don’ts</a:t>
            </a:r>
          </a:p>
        </p:txBody>
      </p:sp>
      <p:sp>
        <p:nvSpPr>
          <p:cNvPr id="3" name="Content Placeholder 2"/>
          <p:cNvSpPr>
            <a:spLocks noGrp="1"/>
          </p:cNvSpPr>
          <p:nvPr>
            <p:ph idx="1"/>
          </p:nvPr>
        </p:nvSpPr>
        <p:spPr>
          <a:xfrm>
            <a:off x="1661699" y="1770015"/>
            <a:ext cx="8868601" cy="4320598"/>
          </a:xfrm>
        </p:spPr>
        <p:txBody>
          <a:bodyPr>
            <a:noAutofit/>
          </a:bodyPr>
          <a:lstStyle/>
          <a:p>
            <a:endParaRPr lang="en-US" sz="2400" dirty="0">
              <a:latin typeface="Garamond" panose="02020404030301010803" pitchFamily="18" charset="0"/>
            </a:endParaRPr>
          </a:p>
          <a:p>
            <a:r>
              <a:rPr lang="en-US" sz="2800" dirty="0">
                <a:latin typeface="Arial" panose="020B0604020202020204" pitchFamily="34" charset="0"/>
                <a:cs typeface="Arial" panose="020B0604020202020204" pitchFamily="34" charset="0"/>
              </a:rPr>
              <a:t>Never embellish the significance or feasibility of your research. Be honest. Be specific. Experienced grant readers will detect when your descriptions are vague or exaggerated. If you use qualifiers such as “significant,” “excellent,” or “extremely,” justify them with examples. </a:t>
            </a:r>
          </a:p>
          <a:p>
            <a:r>
              <a:rPr lang="en-US" sz="2800" dirty="0">
                <a:latin typeface="Arial" panose="020B0604020202020204" pitchFamily="34" charset="0"/>
                <a:cs typeface="Arial" panose="020B0604020202020204" pitchFamily="34" charset="0"/>
              </a:rPr>
              <a:t>Do not submit proposals full of errors. Always thoroughly proofread your proposal. </a:t>
            </a:r>
            <a:endParaRPr lang="en-US" sz="2800" dirty="0">
              <a:latin typeface="Garamond" panose="02020404030301010803" pitchFamily="18" charset="0"/>
            </a:endParaRPr>
          </a:p>
        </p:txBody>
      </p:sp>
    </p:spTree>
    <p:extLst>
      <p:ext uri="{BB962C8B-B14F-4D97-AF65-F5344CB8AC3E}">
        <p14:creationId xmlns:p14="http://schemas.microsoft.com/office/powerpoint/2010/main" val="142971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7666" y="403549"/>
            <a:ext cx="8596668" cy="1320800"/>
          </a:xfrm>
        </p:spPr>
        <p:txBody>
          <a:bodyPr>
            <a:normAutofit/>
          </a:bodyPr>
          <a:lstStyle/>
          <a:p>
            <a:r>
              <a:rPr lang="en-US" sz="4000" dirty="0">
                <a:latin typeface="Arial" panose="020B0604020202020204" pitchFamily="34" charset="0"/>
                <a:cs typeface="Arial" panose="020B0604020202020204" pitchFamily="34" charset="0"/>
              </a:rPr>
              <a:t>Proposal Writing: Don’ts</a:t>
            </a:r>
          </a:p>
        </p:txBody>
      </p:sp>
      <p:sp>
        <p:nvSpPr>
          <p:cNvPr id="3" name="Content Placeholder 2"/>
          <p:cNvSpPr>
            <a:spLocks noGrp="1"/>
          </p:cNvSpPr>
          <p:nvPr>
            <p:ph idx="1"/>
          </p:nvPr>
        </p:nvSpPr>
        <p:spPr>
          <a:xfrm>
            <a:off x="1661699" y="1731109"/>
            <a:ext cx="8868601" cy="4320598"/>
          </a:xfrm>
        </p:spPr>
        <p:txBody>
          <a:bodyPr>
            <a:noAutofit/>
          </a:bodyPr>
          <a:lstStyle/>
          <a:p>
            <a:endParaRPr lang="en-US" sz="2400" dirty="0">
              <a:latin typeface="Garamond" panose="02020404030301010803" pitchFamily="18" charset="0"/>
            </a:endParaRPr>
          </a:p>
          <a:p>
            <a:r>
              <a:rPr lang="en-US" sz="2800" dirty="0">
                <a:latin typeface="Arial" panose="020B0604020202020204" pitchFamily="34" charset="0"/>
                <a:cs typeface="Arial" panose="020B0604020202020204" pitchFamily="34" charset="0"/>
              </a:rPr>
              <a:t>Do not get discouraged if your proposal is not accepted by the funding source the first time. Reviewer’s comments are often available to help you strengthen your proposal for resubmission. Often you can make some minor revisions and resubmit successfully the next time around.</a:t>
            </a:r>
          </a:p>
          <a:p>
            <a:endParaRPr lang="en-US" sz="2400" dirty="0">
              <a:latin typeface="Garamond" panose="02020404030301010803" pitchFamily="18" charset="0"/>
            </a:endParaRPr>
          </a:p>
        </p:txBody>
      </p:sp>
    </p:spTree>
    <p:extLst>
      <p:ext uri="{BB962C8B-B14F-4D97-AF65-F5344CB8AC3E}">
        <p14:creationId xmlns:p14="http://schemas.microsoft.com/office/powerpoint/2010/main" val="2948054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2286000" y="685800"/>
            <a:ext cx="7543800" cy="914400"/>
          </a:xfrm>
        </p:spPr>
        <p:txBody>
          <a:bodyPr/>
          <a:lstStyle/>
          <a:p>
            <a:pPr eaLnBrk="1" hangingPunct="1"/>
            <a:r>
              <a:rPr lang="en-US" dirty="0">
                <a:latin typeface="Arial"/>
                <a:cs typeface="Arial"/>
              </a:rPr>
              <a:t>Don’t use weasel words</a:t>
            </a:r>
          </a:p>
        </p:txBody>
      </p:sp>
      <p:pic>
        <p:nvPicPr>
          <p:cNvPr id="5222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46439" y="1879601"/>
            <a:ext cx="5907087" cy="394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37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p:cNvSpPr>
            <a:spLocks noGrp="1"/>
          </p:cNvSpPr>
          <p:nvPr>
            <p:ph type="title"/>
          </p:nvPr>
        </p:nvSpPr>
        <p:spPr>
          <a:xfrm>
            <a:off x="2022475" y="518983"/>
            <a:ext cx="8147050" cy="724134"/>
          </a:xfrm>
        </p:spPr>
        <p:txBody>
          <a:bodyPr>
            <a:normAutofit fontScale="90000"/>
          </a:bodyPr>
          <a:lstStyle/>
          <a:p>
            <a:pPr eaLnBrk="1" hangingPunct="1"/>
            <a:r>
              <a:rPr lang="en-US" dirty="0">
                <a:latin typeface="Arial"/>
                <a:cs typeface="Arial"/>
              </a:rPr>
              <a:t>Passive Language</a:t>
            </a:r>
          </a:p>
        </p:txBody>
      </p:sp>
      <p:sp>
        <p:nvSpPr>
          <p:cNvPr id="53250" name="Content Placeholder 5"/>
          <p:cNvSpPr>
            <a:spLocks noGrp="1"/>
          </p:cNvSpPr>
          <p:nvPr>
            <p:ph idx="1"/>
          </p:nvPr>
        </p:nvSpPr>
        <p:spPr>
          <a:xfrm>
            <a:off x="2022475" y="1371601"/>
            <a:ext cx="8147050" cy="4754563"/>
          </a:xfrm>
        </p:spPr>
        <p:txBody>
          <a:bodyPr>
            <a:normAutofit/>
          </a:bodyPr>
          <a:lstStyle/>
          <a:p>
            <a:pPr marL="0" indent="0">
              <a:buNone/>
            </a:pPr>
            <a:endParaRPr lang="en-US" sz="2800" b="1" dirty="0">
              <a:latin typeface="Arial"/>
              <a:cs typeface="Arial"/>
            </a:endParaRPr>
          </a:p>
          <a:p>
            <a:pPr marL="0" indent="0">
              <a:buNone/>
            </a:pPr>
            <a:r>
              <a:rPr lang="en-US" sz="2400" b="1" dirty="0">
                <a:latin typeface="Arial"/>
                <a:cs typeface="Arial"/>
              </a:rPr>
              <a:t>AVOID: </a:t>
            </a:r>
            <a:r>
              <a:rPr lang="en-US" sz="2400" b="1" i="1" dirty="0">
                <a:latin typeface="Arial"/>
                <a:cs typeface="Arial"/>
              </a:rPr>
              <a:t>may</a:t>
            </a:r>
            <a:r>
              <a:rPr lang="en-US" sz="2400" dirty="0">
                <a:latin typeface="Arial"/>
                <a:cs typeface="Arial"/>
              </a:rPr>
              <a:t>, </a:t>
            </a:r>
            <a:r>
              <a:rPr lang="en-US" sz="2400" b="1" i="1" dirty="0">
                <a:latin typeface="Arial"/>
                <a:cs typeface="Arial"/>
              </a:rPr>
              <a:t>might</a:t>
            </a:r>
            <a:r>
              <a:rPr lang="en-US" sz="2400" dirty="0">
                <a:latin typeface="Arial"/>
                <a:cs typeface="Arial"/>
              </a:rPr>
              <a:t>, </a:t>
            </a:r>
            <a:r>
              <a:rPr lang="en-US" sz="2400" b="1" i="1" dirty="0">
                <a:latin typeface="Arial"/>
                <a:cs typeface="Arial"/>
              </a:rPr>
              <a:t>could</a:t>
            </a:r>
            <a:r>
              <a:rPr lang="en-US" sz="2400" dirty="0">
                <a:latin typeface="Arial"/>
                <a:cs typeface="Arial"/>
              </a:rPr>
              <a:t>, </a:t>
            </a:r>
            <a:r>
              <a:rPr lang="en-US" sz="2400" b="1" i="1" dirty="0">
                <a:latin typeface="Arial"/>
                <a:cs typeface="Arial"/>
              </a:rPr>
              <a:t>would</a:t>
            </a:r>
            <a:r>
              <a:rPr lang="en-US" sz="2400" dirty="0">
                <a:latin typeface="Arial"/>
                <a:cs typeface="Arial"/>
              </a:rPr>
              <a:t>, </a:t>
            </a:r>
            <a:r>
              <a:rPr lang="en-US" sz="2400" b="1" i="1" dirty="0">
                <a:latin typeface="Arial"/>
                <a:cs typeface="Arial"/>
              </a:rPr>
              <a:t>seem</a:t>
            </a:r>
            <a:r>
              <a:rPr lang="en-US" sz="2400" dirty="0">
                <a:latin typeface="Arial"/>
                <a:cs typeface="Arial"/>
              </a:rPr>
              <a:t>, </a:t>
            </a:r>
            <a:r>
              <a:rPr lang="en-US" sz="2400" b="1" i="1" dirty="0">
                <a:latin typeface="Arial"/>
                <a:cs typeface="Arial"/>
              </a:rPr>
              <a:t>possibly</a:t>
            </a:r>
            <a:r>
              <a:rPr lang="en-US" sz="2400" dirty="0">
                <a:latin typeface="Arial"/>
                <a:cs typeface="Arial"/>
              </a:rPr>
              <a:t> and </a:t>
            </a:r>
            <a:r>
              <a:rPr lang="en-US" sz="2400" b="1" i="1" dirty="0">
                <a:latin typeface="Arial"/>
                <a:cs typeface="Arial"/>
              </a:rPr>
              <a:t>probably </a:t>
            </a:r>
          </a:p>
          <a:p>
            <a:pPr marL="0" indent="0">
              <a:buNone/>
            </a:pPr>
            <a:r>
              <a:rPr lang="en-US" sz="2400" dirty="0">
                <a:latin typeface="Arial"/>
                <a:cs typeface="Arial"/>
              </a:rPr>
              <a:t>Those words weaken your argument and make it sound like your study is not well designed enough to result in a definitive answer to your research question. </a:t>
            </a:r>
          </a:p>
          <a:p>
            <a:pPr marL="0" indent="0">
              <a:buNone/>
            </a:pPr>
            <a:r>
              <a:rPr lang="en-US" sz="2400" b="1" dirty="0">
                <a:latin typeface="Arial"/>
                <a:cs typeface="Arial"/>
              </a:rPr>
              <a:t>AVOID</a:t>
            </a:r>
            <a:r>
              <a:rPr lang="en-US" sz="2400" dirty="0">
                <a:latin typeface="Arial"/>
                <a:cs typeface="Arial"/>
              </a:rPr>
              <a:t> writing a proposal laced with uncertainties. Trust yourself to declare your hypotheses in clear and definitive terms. </a:t>
            </a:r>
          </a:p>
          <a:p>
            <a:pPr marL="0" indent="0">
              <a:buNone/>
            </a:pPr>
            <a:r>
              <a:rPr lang="en-US" sz="2400" b="1" dirty="0">
                <a:latin typeface="Arial"/>
                <a:cs typeface="Arial"/>
              </a:rPr>
              <a:t>AVOID</a:t>
            </a:r>
            <a:r>
              <a:rPr lang="en-US" sz="2400" dirty="0">
                <a:latin typeface="Arial"/>
                <a:cs typeface="Arial"/>
              </a:rPr>
              <a:t> future or past tense: always use present tense verbs</a:t>
            </a:r>
          </a:p>
        </p:txBody>
      </p:sp>
    </p:spTree>
    <p:extLst>
      <p:ext uri="{BB962C8B-B14F-4D97-AF65-F5344CB8AC3E}">
        <p14:creationId xmlns:p14="http://schemas.microsoft.com/office/powerpoint/2010/main" val="52797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5A4FE-DAC4-D82B-DB84-7819EA4895F6}"/>
              </a:ext>
            </a:extLst>
          </p:cNvPr>
          <p:cNvSpPr>
            <a:spLocks noGrp="1"/>
          </p:cNvSpPr>
          <p:nvPr>
            <p:ph type="title"/>
          </p:nvPr>
        </p:nvSpPr>
        <p:spPr>
          <a:xfrm>
            <a:off x="2231136" y="465378"/>
            <a:ext cx="7729728" cy="1188720"/>
          </a:xfrm>
        </p:spPr>
        <p:txBody>
          <a:bodyPr/>
          <a:lstStyle/>
          <a:p>
            <a:r>
              <a:rPr lang="en-US" dirty="0"/>
              <a:t> </a:t>
            </a:r>
            <a:r>
              <a:rPr lang="en-US" sz="4000" dirty="0">
                <a:latin typeface="Arial" panose="020B0604020202020204" pitchFamily="34" charset="0"/>
                <a:cs typeface="Arial" panose="020B0604020202020204" pitchFamily="34" charset="0"/>
              </a:rPr>
              <a:t>Common Errors</a:t>
            </a:r>
          </a:p>
        </p:txBody>
      </p:sp>
      <p:sp>
        <p:nvSpPr>
          <p:cNvPr id="3" name="Content Placeholder 2">
            <a:extLst>
              <a:ext uri="{FF2B5EF4-FFF2-40B4-BE49-F238E27FC236}">
                <a16:creationId xmlns:a16="http://schemas.microsoft.com/office/drawing/2014/main" id="{691297FB-CEDA-25B2-6787-E5208F5C15AA}"/>
              </a:ext>
            </a:extLst>
          </p:cNvPr>
          <p:cNvSpPr>
            <a:spLocks noGrp="1"/>
          </p:cNvSpPr>
          <p:nvPr>
            <p:ph idx="1"/>
          </p:nvPr>
        </p:nvSpPr>
        <p:spPr>
          <a:xfrm>
            <a:off x="1638300" y="1864163"/>
            <a:ext cx="8915400" cy="3777622"/>
          </a:xfrm>
        </p:spPr>
        <p:txBody>
          <a:bodyPr>
            <a:noAutofit/>
          </a:bodyPr>
          <a:lstStyle/>
          <a:p>
            <a:r>
              <a:rPr lang="en-US" sz="2400" dirty="0">
                <a:latin typeface="Arial" panose="020B0604020202020204" pitchFamily="34" charset="0"/>
                <a:cs typeface="Arial" panose="020B0604020202020204" pitchFamily="34" charset="0"/>
              </a:rPr>
              <a:t>Lack of focus or coherence </a:t>
            </a:r>
          </a:p>
          <a:p>
            <a:r>
              <a:rPr lang="en-US" sz="2400" dirty="0">
                <a:latin typeface="Arial" panose="020B0604020202020204" pitchFamily="34" charset="0"/>
                <a:cs typeface="Arial" panose="020B0604020202020204" pitchFamily="34" charset="0"/>
              </a:rPr>
              <a:t>Repetitiveness </a:t>
            </a:r>
          </a:p>
          <a:p>
            <a:r>
              <a:rPr lang="en-US" sz="2400" dirty="0">
                <a:latin typeface="Arial" panose="020B0604020202020204" pitchFamily="34" charset="0"/>
                <a:cs typeface="Arial" panose="020B0604020202020204" pitchFamily="34" charset="0"/>
              </a:rPr>
              <a:t>Failure to cite important &amp; relevant work in the area </a:t>
            </a:r>
          </a:p>
          <a:p>
            <a:r>
              <a:rPr lang="en-US" sz="2400" dirty="0">
                <a:latin typeface="Arial" panose="020B0604020202020204" pitchFamily="34" charset="0"/>
                <a:cs typeface="Arial" panose="020B0604020202020204" pitchFamily="34" charset="0"/>
              </a:rPr>
              <a:t>Citing too many irrelevant articles </a:t>
            </a:r>
          </a:p>
          <a:p>
            <a:r>
              <a:rPr lang="en-US" sz="2400" dirty="0">
                <a:latin typeface="Arial" panose="020B0604020202020204" pitchFamily="34" charset="0"/>
                <a:cs typeface="Arial" panose="020B0604020202020204" pitchFamily="34" charset="0"/>
              </a:rPr>
              <a:t>Spelling or grammatical mistakes </a:t>
            </a:r>
          </a:p>
          <a:p>
            <a:r>
              <a:rPr lang="en-US" sz="2400" dirty="0">
                <a:latin typeface="Arial" panose="020B0604020202020204" pitchFamily="34" charset="0"/>
                <a:cs typeface="Arial" panose="020B0604020202020204" pitchFamily="34" charset="0"/>
              </a:rPr>
              <a:t>Too much detail on minor issues; too little detail on major issues </a:t>
            </a:r>
          </a:p>
          <a:p>
            <a:r>
              <a:rPr lang="en-US" sz="2400" dirty="0">
                <a:latin typeface="Arial" panose="020B0604020202020204" pitchFamily="34" charset="0"/>
                <a:cs typeface="Arial" panose="020B0604020202020204" pitchFamily="34" charset="0"/>
              </a:rPr>
              <a:t>Research contributions not properly highlighted (too modest) </a:t>
            </a:r>
          </a:p>
          <a:p>
            <a:r>
              <a:rPr lang="en-US" sz="2400" dirty="0">
                <a:latin typeface="Arial" panose="020B0604020202020204" pitchFamily="34" charset="0"/>
                <a:cs typeface="Arial" panose="020B0604020202020204" pitchFamily="34" charset="0"/>
              </a:rPr>
              <a:t>Impact / importance of research not explained </a:t>
            </a:r>
          </a:p>
        </p:txBody>
      </p:sp>
    </p:spTree>
    <p:extLst>
      <p:ext uri="{BB962C8B-B14F-4D97-AF65-F5344CB8AC3E}">
        <p14:creationId xmlns:p14="http://schemas.microsoft.com/office/powerpoint/2010/main" val="3033119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022475" y="589281"/>
            <a:ext cx="8147050" cy="1012825"/>
          </a:xfrm>
        </p:spPr>
        <p:txBody>
          <a:bodyPr>
            <a:normAutofit fontScale="90000"/>
          </a:bodyPr>
          <a:lstStyle/>
          <a:p>
            <a:pPr eaLnBrk="1" hangingPunct="1"/>
            <a:r>
              <a:rPr lang="en-US" b="1" dirty="0">
                <a:latin typeface="Arial"/>
                <a:cs typeface="Arial"/>
              </a:rPr>
              <a:t>What Research Proposals Must Do</a:t>
            </a:r>
          </a:p>
        </p:txBody>
      </p:sp>
      <p:sp>
        <p:nvSpPr>
          <p:cNvPr id="37890" name="Content Placeholder 2"/>
          <p:cNvSpPr>
            <a:spLocks noGrp="1"/>
          </p:cNvSpPr>
          <p:nvPr>
            <p:ph idx="1"/>
          </p:nvPr>
        </p:nvSpPr>
        <p:spPr>
          <a:xfrm>
            <a:off x="2022475" y="1713924"/>
            <a:ext cx="8147050" cy="4678363"/>
          </a:xfrm>
        </p:spPr>
        <p:txBody>
          <a:bodyPr>
            <a:normAutofit/>
          </a:bodyPr>
          <a:lstStyle/>
          <a:p>
            <a:pPr eaLnBrk="1" hangingPunct="1"/>
            <a:r>
              <a:rPr lang="en-US" sz="2200" dirty="0">
                <a:latin typeface="Arial"/>
                <a:cs typeface="Arial"/>
              </a:rPr>
              <a:t>Provide a </a:t>
            </a:r>
            <a:r>
              <a:rPr lang="en-US" sz="2200" b="1" dirty="0">
                <a:latin typeface="Arial"/>
                <a:cs typeface="Arial"/>
              </a:rPr>
              <a:t>detailed description </a:t>
            </a:r>
            <a:r>
              <a:rPr lang="en-US" sz="2200" dirty="0">
                <a:latin typeface="Arial"/>
                <a:cs typeface="Arial"/>
              </a:rPr>
              <a:t>of your proposed research </a:t>
            </a:r>
          </a:p>
          <a:p>
            <a:pPr eaLnBrk="1" hangingPunct="1"/>
            <a:r>
              <a:rPr lang="en-US" sz="2200" dirty="0">
                <a:latin typeface="Arial"/>
                <a:cs typeface="Arial"/>
              </a:rPr>
              <a:t>Be as </a:t>
            </a:r>
            <a:r>
              <a:rPr lang="en-US" sz="2200" b="1" dirty="0">
                <a:latin typeface="Arial"/>
                <a:cs typeface="Arial"/>
              </a:rPr>
              <a:t>specific</a:t>
            </a:r>
            <a:r>
              <a:rPr lang="en-US" sz="2200" dirty="0">
                <a:latin typeface="Arial"/>
                <a:cs typeface="Arial"/>
              </a:rPr>
              <a:t> as possible. </a:t>
            </a:r>
          </a:p>
          <a:p>
            <a:pPr eaLnBrk="1" hangingPunct="1"/>
            <a:r>
              <a:rPr lang="en-US" sz="2200" dirty="0">
                <a:latin typeface="Arial"/>
                <a:cs typeface="Arial"/>
              </a:rPr>
              <a:t>Provide </a:t>
            </a:r>
            <a:r>
              <a:rPr lang="en-US" sz="2200" b="1" dirty="0">
                <a:latin typeface="Arial"/>
                <a:cs typeface="Arial"/>
              </a:rPr>
              <a:t>background information </a:t>
            </a:r>
            <a:r>
              <a:rPr lang="en-US" sz="2200" dirty="0">
                <a:latin typeface="Arial"/>
                <a:cs typeface="Arial"/>
              </a:rPr>
              <a:t>to position your proposed research within the context of the current knowledge in the field. </a:t>
            </a:r>
          </a:p>
          <a:p>
            <a:pPr eaLnBrk="1" hangingPunct="1"/>
            <a:r>
              <a:rPr lang="en-US" sz="2200" dirty="0">
                <a:latin typeface="Arial"/>
                <a:cs typeface="Arial"/>
              </a:rPr>
              <a:t>State the </a:t>
            </a:r>
            <a:r>
              <a:rPr lang="en-US" sz="2200" b="1" dirty="0">
                <a:latin typeface="Arial"/>
                <a:cs typeface="Arial"/>
              </a:rPr>
              <a:t>objectives</a:t>
            </a:r>
            <a:r>
              <a:rPr lang="en-US" sz="2200" dirty="0">
                <a:latin typeface="Arial"/>
                <a:cs typeface="Arial"/>
              </a:rPr>
              <a:t> and </a:t>
            </a:r>
            <a:r>
              <a:rPr lang="en-US" sz="2200" b="1" dirty="0">
                <a:latin typeface="Arial"/>
                <a:cs typeface="Arial"/>
              </a:rPr>
              <a:t>thesis</a:t>
            </a:r>
            <a:r>
              <a:rPr lang="en-US" sz="2200" dirty="0">
                <a:latin typeface="Arial"/>
                <a:cs typeface="Arial"/>
              </a:rPr>
              <a:t>, outline the </a:t>
            </a:r>
            <a:r>
              <a:rPr lang="en-US" sz="2200" b="1" dirty="0">
                <a:latin typeface="Arial"/>
                <a:cs typeface="Arial"/>
              </a:rPr>
              <a:t>theoretical</a:t>
            </a:r>
            <a:r>
              <a:rPr lang="en-US" sz="2200" dirty="0">
                <a:latin typeface="Arial"/>
                <a:cs typeface="Arial"/>
              </a:rPr>
              <a:t> approach to be taken (citing literature pertinent to the proposal), and </a:t>
            </a:r>
          </a:p>
          <a:p>
            <a:pPr eaLnBrk="1" hangingPunct="1"/>
            <a:r>
              <a:rPr lang="en-US" sz="2200" dirty="0">
                <a:latin typeface="Arial"/>
                <a:cs typeface="Arial"/>
              </a:rPr>
              <a:t>State the </a:t>
            </a:r>
            <a:r>
              <a:rPr lang="en-US" sz="2200" b="1" dirty="0">
                <a:latin typeface="Arial"/>
                <a:cs typeface="Arial"/>
              </a:rPr>
              <a:t>methods</a:t>
            </a:r>
            <a:r>
              <a:rPr lang="en-US" sz="2200" dirty="0">
                <a:latin typeface="Arial"/>
                <a:cs typeface="Arial"/>
              </a:rPr>
              <a:t> and </a:t>
            </a:r>
            <a:r>
              <a:rPr lang="en-US" sz="2200" b="1" dirty="0">
                <a:latin typeface="Arial"/>
                <a:cs typeface="Arial"/>
              </a:rPr>
              <a:t>procedures</a:t>
            </a:r>
            <a:r>
              <a:rPr lang="en-US" sz="2200" dirty="0">
                <a:latin typeface="Arial"/>
                <a:cs typeface="Arial"/>
              </a:rPr>
              <a:t> to be used. </a:t>
            </a:r>
          </a:p>
          <a:p>
            <a:pPr eaLnBrk="1" hangingPunct="1"/>
            <a:r>
              <a:rPr lang="en-US" sz="2200" b="1" i="1" dirty="0">
                <a:latin typeface="Arial"/>
                <a:cs typeface="Arial"/>
              </a:rPr>
              <a:t>State the significance of the proposed research to your field and beyond.</a:t>
            </a:r>
          </a:p>
        </p:txBody>
      </p:sp>
    </p:spTree>
    <p:extLst>
      <p:ext uri="{BB962C8B-B14F-4D97-AF65-F5344CB8AC3E}">
        <p14:creationId xmlns:p14="http://schemas.microsoft.com/office/powerpoint/2010/main" val="322526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09600"/>
            <a:ext cx="6083300" cy="6083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4" name="TextBox 3"/>
          <p:cNvSpPr txBox="1">
            <a:spLocks noChangeArrowheads="1"/>
          </p:cNvSpPr>
          <p:nvPr/>
        </p:nvSpPr>
        <p:spPr bwMode="auto">
          <a:xfrm>
            <a:off x="7123114" y="538163"/>
            <a:ext cx="4784725"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vantGarde Bk BT" charset="0"/>
                <a:ea typeface="ＭＳ Ｐゴシック" charset="0"/>
                <a:cs typeface="ＭＳ Ｐゴシック" charset="0"/>
              </a:defRPr>
            </a:lvl1pPr>
            <a:lvl2pPr marL="742950" indent="-285750">
              <a:defRPr sz="2400" b="1">
                <a:solidFill>
                  <a:schemeClr val="tx1"/>
                </a:solidFill>
                <a:latin typeface="AvantGarde Bk BT" charset="0"/>
                <a:ea typeface="ＭＳ Ｐゴシック" charset="0"/>
              </a:defRPr>
            </a:lvl2pPr>
            <a:lvl3pPr marL="1143000" indent="-228600">
              <a:defRPr sz="2400" b="1">
                <a:solidFill>
                  <a:schemeClr val="tx1"/>
                </a:solidFill>
                <a:latin typeface="AvantGarde Bk BT" charset="0"/>
                <a:ea typeface="ＭＳ Ｐゴシック" charset="0"/>
              </a:defRPr>
            </a:lvl3pPr>
            <a:lvl4pPr marL="1600200" indent="-228600">
              <a:defRPr sz="2400" b="1">
                <a:solidFill>
                  <a:schemeClr val="tx1"/>
                </a:solidFill>
                <a:latin typeface="AvantGarde Bk BT" charset="0"/>
                <a:ea typeface="ＭＳ Ｐゴシック" charset="0"/>
              </a:defRPr>
            </a:lvl4pPr>
            <a:lvl5pPr marL="2057400" indent="-228600">
              <a:defRPr sz="2400" b="1">
                <a:solidFill>
                  <a:schemeClr val="tx1"/>
                </a:solidFill>
                <a:latin typeface="AvantGarde Bk BT" charset="0"/>
                <a:ea typeface="ＭＳ Ｐゴシック" charset="0"/>
              </a:defRPr>
            </a:lvl5pPr>
            <a:lvl6pPr marL="2514600" indent="-228600" eaLnBrk="0" fontAlgn="base" hangingPunct="0">
              <a:spcBef>
                <a:spcPct val="0"/>
              </a:spcBef>
              <a:spcAft>
                <a:spcPct val="0"/>
              </a:spcAft>
              <a:defRPr sz="2400" b="1">
                <a:solidFill>
                  <a:schemeClr val="tx1"/>
                </a:solidFill>
                <a:latin typeface="AvantGarde Bk BT" charset="0"/>
                <a:ea typeface="ＭＳ Ｐゴシック" charset="0"/>
              </a:defRPr>
            </a:lvl6pPr>
            <a:lvl7pPr marL="2971800" indent="-228600" eaLnBrk="0" fontAlgn="base" hangingPunct="0">
              <a:spcBef>
                <a:spcPct val="0"/>
              </a:spcBef>
              <a:spcAft>
                <a:spcPct val="0"/>
              </a:spcAft>
              <a:defRPr sz="2400" b="1">
                <a:solidFill>
                  <a:schemeClr val="tx1"/>
                </a:solidFill>
                <a:latin typeface="AvantGarde Bk BT" charset="0"/>
                <a:ea typeface="ＭＳ Ｐゴシック" charset="0"/>
              </a:defRPr>
            </a:lvl7pPr>
            <a:lvl8pPr marL="3429000" indent="-228600" eaLnBrk="0" fontAlgn="base" hangingPunct="0">
              <a:spcBef>
                <a:spcPct val="0"/>
              </a:spcBef>
              <a:spcAft>
                <a:spcPct val="0"/>
              </a:spcAft>
              <a:defRPr sz="2400" b="1">
                <a:solidFill>
                  <a:schemeClr val="tx1"/>
                </a:solidFill>
                <a:latin typeface="AvantGarde Bk BT" charset="0"/>
                <a:ea typeface="ＭＳ Ｐゴシック" charset="0"/>
              </a:defRPr>
            </a:lvl8pPr>
            <a:lvl9pPr marL="3886200" indent="-228600" eaLnBrk="0" fontAlgn="base" hangingPunct="0">
              <a:spcBef>
                <a:spcPct val="0"/>
              </a:spcBef>
              <a:spcAft>
                <a:spcPct val="0"/>
              </a:spcAft>
              <a:defRPr sz="2400" b="1">
                <a:solidFill>
                  <a:schemeClr val="tx1"/>
                </a:solidFill>
                <a:latin typeface="AvantGarde Bk BT" charset="0"/>
                <a:ea typeface="ＭＳ Ｐゴシック" charset="0"/>
              </a:defRPr>
            </a:lvl9pPr>
          </a:lstStyle>
          <a:p>
            <a:r>
              <a:rPr lang="en-US" dirty="0">
                <a:solidFill>
                  <a:srgbClr val="C00000"/>
                </a:solidFill>
                <a:latin typeface="Arial"/>
                <a:cs typeface="Arial"/>
              </a:rPr>
              <a:t>What: </a:t>
            </a:r>
            <a:r>
              <a:rPr lang="en-US" dirty="0">
                <a:latin typeface="Arial"/>
                <a:cs typeface="Arial"/>
              </a:rPr>
              <a:t>description and </a:t>
            </a:r>
          </a:p>
          <a:p>
            <a:r>
              <a:rPr lang="en-US" dirty="0">
                <a:latin typeface="Arial"/>
                <a:cs typeface="Arial"/>
              </a:rPr>
              <a:t>background</a:t>
            </a:r>
          </a:p>
        </p:txBody>
      </p:sp>
      <p:sp>
        <p:nvSpPr>
          <p:cNvPr id="38915" name="TextBox 4"/>
          <p:cNvSpPr txBox="1">
            <a:spLocks noChangeArrowheads="1"/>
          </p:cNvSpPr>
          <p:nvPr/>
        </p:nvSpPr>
        <p:spPr bwMode="auto">
          <a:xfrm>
            <a:off x="7083426" y="1703388"/>
            <a:ext cx="36433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vantGarde Bk BT" charset="0"/>
                <a:ea typeface="ＭＳ Ｐゴシック" charset="0"/>
                <a:cs typeface="ＭＳ Ｐゴシック" charset="0"/>
              </a:defRPr>
            </a:lvl1pPr>
            <a:lvl2pPr marL="742950" indent="-285750">
              <a:defRPr sz="2400" b="1">
                <a:solidFill>
                  <a:schemeClr val="tx1"/>
                </a:solidFill>
                <a:latin typeface="AvantGarde Bk BT" charset="0"/>
                <a:ea typeface="ＭＳ Ｐゴシック" charset="0"/>
              </a:defRPr>
            </a:lvl2pPr>
            <a:lvl3pPr marL="1143000" indent="-228600">
              <a:defRPr sz="2400" b="1">
                <a:solidFill>
                  <a:schemeClr val="tx1"/>
                </a:solidFill>
                <a:latin typeface="AvantGarde Bk BT" charset="0"/>
                <a:ea typeface="ＭＳ Ｐゴシック" charset="0"/>
              </a:defRPr>
            </a:lvl3pPr>
            <a:lvl4pPr marL="1600200" indent="-228600">
              <a:defRPr sz="2400" b="1">
                <a:solidFill>
                  <a:schemeClr val="tx1"/>
                </a:solidFill>
                <a:latin typeface="AvantGarde Bk BT" charset="0"/>
                <a:ea typeface="ＭＳ Ｐゴシック" charset="0"/>
              </a:defRPr>
            </a:lvl4pPr>
            <a:lvl5pPr marL="2057400" indent="-228600">
              <a:defRPr sz="2400" b="1">
                <a:solidFill>
                  <a:schemeClr val="tx1"/>
                </a:solidFill>
                <a:latin typeface="AvantGarde Bk BT" charset="0"/>
                <a:ea typeface="ＭＳ Ｐゴシック" charset="0"/>
              </a:defRPr>
            </a:lvl5pPr>
            <a:lvl6pPr marL="2514600" indent="-228600" eaLnBrk="0" fontAlgn="base" hangingPunct="0">
              <a:spcBef>
                <a:spcPct val="0"/>
              </a:spcBef>
              <a:spcAft>
                <a:spcPct val="0"/>
              </a:spcAft>
              <a:defRPr sz="2400" b="1">
                <a:solidFill>
                  <a:schemeClr val="tx1"/>
                </a:solidFill>
                <a:latin typeface="AvantGarde Bk BT" charset="0"/>
                <a:ea typeface="ＭＳ Ｐゴシック" charset="0"/>
              </a:defRPr>
            </a:lvl6pPr>
            <a:lvl7pPr marL="2971800" indent="-228600" eaLnBrk="0" fontAlgn="base" hangingPunct="0">
              <a:spcBef>
                <a:spcPct val="0"/>
              </a:spcBef>
              <a:spcAft>
                <a:spcPct val="0"/>
              </a:spcAft>
              <a:defRPr sz="2400" b="1">
                <a:solidFill>
                  <a:schemeClr val="tx1"/>
                </a:solidFill>
                <a:latin typeface="AvantGarde Bk BT" charset="0"/>
                <a:ea typeface="ＭＳ Ｐゴシック" charset="0"/>
              </a:defRPr>
            </a:lvl7pPr>
            <a:lvl8pPr marL="3429000" indent="-228600" eaLnBrk="0" fontAlgn="base" hangingPunct="0">
              <a:spcBef>
                <a:spcPct val="0"/>
              </a:spcBef>
              <a:spcAft>
                <a:spcPct val="0"/>
              </a:spcAft>
              <a:defRPr sz="2400" b="1">
                <a:solidFill>
                  <a:schemeClr val="tx1"/>
                </a:solidFill>
                <a:latin typeface="AvantGarde Bk BT" charset="0"/>
                <a:ea typeface="ＭＳ Ｐゴシック" charset="0"/>
              </a:defRPr>
            </a:lvl8pPr>
            <a:lvl9pPr marL="3886200" indent="-228600" eaLnBrk="0" fontAlgn="base" hangingPunct="0">
              <a:spcBef>
                <a:spcPct val="0"/>
              </a:spcBef>
              <a:spcAft>
                <a:spcPct val="0"/>
              </a:spcAft>
              <a:defRPr sz="2400" b="1">
                <a:solidFill>
                  <a:schemeClr val="tx1"/>
                </a:solidFill>
                <a:latin typeface="AvantGarde Bk BT" charset="0"/>
                <a:ea typeface="ＭＳ Ｐゴシック" charset="0"/>
              </a:defRPr>
            </a:lvl9pPr>
          </a:lstStyle>
          <a:p>
            <a:r>
              <a:rPr lang="en-US" dirty="0">
                <a:solidFill>
                  <a:srgbClr val="C00000"/>
                </a:solidFill>
                <a:latin typeface="Arial"/>
                <a:cs typeface="Arial"/>
              </a:rPr>
              <a:t>Who: </a:t>
            </a:r>
            <a:r>
              <a:rPr lang="en-US" dirty="0">
                <a:latin typeface="Arial"/>
                <a:cs typeface="Arial"/>
              </a:rPr>
              <a:t>literature review</a:t>
            </a:r>
          </a:p>
        </p:txBody>
      </p:sp>
      <p:sp>
        <p:nvSpPr>
          <p:cNvPr id="38916" name="TextBox 6"/>
          <p:cNvSpPr txBox="1">
            <a:spLocks noChangeArrowheads="1"/>
          </p:cNvSpPr>
          <p:nvPr/>
        </p:nvSpPr>
        <p:spPr bwMode="auto">
          <a:xfrm>
            <a:off x="7083426" y="2645943"/>
            <a:ext cx="303688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vantGarde Bk BT" charset="0"/>
                <a:ea typeface="ＭＳ Ｐゴシック" charset="0"/>
                <a:cs typeface="ＭＳ Ｐゴシック" charset="0"/>
              </a:defRPr>
            </a:lvl1pPr>
            <a:lvl2pPr marL="742950" indent="-285750">
              <a:defRPr sz="2400" b="1">
                <a:solidFill>
                  <a:schemeClr val="tx1"/>
                </a:solidFill>
                <a:latin typeface="AvantGarde Bk BT" charset="0"/>
                <a:ea typeface="ＭＳ Ｐゴシック" charset="0"/>
              </a:defRPr>
            </a:lvl2pPr>
            <a:lvl3pPr marL="1143000" indent="-228600">
              <a:defRPr sz="2400" b="1">
                <a:solidFill>
                  <a:schemeClr val="tx1"/>
                </a:solidFill>
                <a:latin typeface="AvantGarde Bk BT" charset="0"/>
                <a:ea typeface="ＭＳ Ｐゴシック" charset="0"/>
              </a:defRPr>
            </a:lvl3pPr>
            <a:lvl4pPr marL="1600200" indent="-228600">
              <a:defRPr sz="2400" b="1">
                <a:solidFill>
                  <a:schemeClr val="tx1"/>
                </a:solidFill>
                <a:latin typeface="AvantGarde Bk BT" charset="0"/>
                <a:ea typeface="ＭＳ Ｐゴシック" charset="0"/>
              </a:defRPr>
            </a:lvl4pPr>
            <a:lvl5pPr marL="2057400" indent="-228600">
              <a:defRPr sz="2400" b="1">
                <a:solidFill>
                  <a:schemeClr val="tx1"/>
                </a:solidFill>
                <a:latin typeface="AvantGarde Bk BT" charset="0"/>
                <a:ea typeface="ＭＳ Ｐゴシック" charset="0"/>
              </a:defRPr>
            </a:lvl5pPr>
            <a:lvl6pPr marL="2514600" indent="-228600" eaLnBrk="0" fontAlgn="base" hangingPunct="0">
              <a:spcBef>
                <a:spcPct val="0"/>
              </a:spcBef>
              <a:spcAft>
                <a:spcPct val="0"/>
              </a:spcAft>
              <a:defRPr sz="2400" b="1">
                <a:solidFill>
                  <a:schemeClr val="tx1"/>
                </a:solidFill>
                <a:latin typeface="AvantGarde Bk BT" charset="0"/>
                <a:ea typeface="ＭＳ Ｐゴシック" charset="0"/>
              </a:defRPr>
            </a:lvl6pPr>
            <a:lvl7pPr marL="2971800" indent="-228600" eaLnBrk="0" fontAlgn="base" hangingPunct="0">
              <a:spcBef>
                <a:spcPct val="0"/>
              </a:spcBef>
              <a:spcAft>
                <a:spcPct val="0"/>
              </a:spcAft>
              <a:defRPr sz="2400" b="1">
                <a:solidFill>
                  <a:schemeClr val="tx1"/>
                </a:solidFill>
                <a:latin typeface="AvantGarde Bk BT" charset="0"/>
                <a:ea typeface="ＭＳ Ｐゴシック" charset="0"/>
              </a:defRPr>
            </a:lvl7pPr>
            <a:lvl8pPr marL="3429000" indent="-228600" eaLnBrk="0" fontAlgn="base" hangingPunct="0">
              <a:spcBef>
                <a:spcPct val="0"/>
              </a:spcBef>
              <a:spcAft>
                <a:spcPct val="0"/>
              </a:spcAft>
              <a:defRPr sz="2400" b="1">
                <a:solidFill>
                  <a:schemeClr val="tx1"/>
                </a:solidFill>
                <a:latin typeface="AvantGarde Bk BT" charset="0"/>
                <a:ea typeface="ＭＳ Ｐゴシック" charset="0"/>
              </a:defRPr>
            </a:lvl8pPr>
            <a:lvl9pPr marL="3886200" indent="-228600" eaLnBrk="0" fontAlgn="base" hangingPunct="0">
              <a:spcBef>
                <a:spcPct val="0"/>
              </a:spcBef>
              <a:spcAft>
                <a:spcPct val="0"/>
              </a:spcAft>
              <a:defRPr sz="2400" b="1">
                <a:solidFill>
                  <a:schemeClr val="tx1"/>
                </a:solidFill>
                <a:latin typeface="AvantGarde Bk BT" charset="0"/>
                <a:ea typeface="ＭＳ Ｐゴシック" charset="0"/>
              </a:defRPr>
            </a:lvl9pPr>
          </a:lstStyle>
          <a:p>
            <a:r>
              <a:rPr lang="en-US" dirty="0">
                <a:solidFill>
                  <a:srgbClr val="C00000"/>
                </a:solidFill>
              </a:rPr>
              <a:t>How: </a:t>
            </a:r>
            <a:r>
              <a:rPr lang="en-US" dirty="0"/>
              <a:t>objectives, thesis, methodology, knowledge translation</a:t>
            </a:r>
          </a:p>
        </p:txBody>
      </p:sp>
      <p:sp>
        <p:nvSpPr>
          <p:cNvPr id="38917" name="TextBox 7"/>
          <p:cNvSpPr txBox="1">
            <a:spLocks noChangeArrowheads="1"/>
          </p:cNvSpPr>
          <p:nvPr/>
        </p:nvSpPr>
        <p:spPr bwMode="auto">
          <a:xfrm>
            <a:off x="7083426" y="4326865"/>
            <a:ext cx="2957861"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vantGarde Bk BT" charset="0"/>
                <a:ea typeface="ＭＳ Ｐゴシック" charset="0"/>
                <a:cs typeface="ＭＳ Ｐゴシック" charset="0"/>
              </a:defRPr>
            </a:lvl1pPr>
            <a:lvl2pPr marL="742950" indent="-285750">
              <a:defRPr sz="2400" b="1">
                <a:solidFill>
                  <a:schemeClr val="tx1"/>
                </a:solidFill>
                <a:latin typeface="AvantGarde Bk BT" charset="0"/>
                <a:ea typeface="ＭＳ Ｐゴシック" charset="0"/>
              </a:defRPr>
            </a:lvl2pPr>
            <a:lvl3pPr marL="1143000" indent="-228600">
              <a:defRPr sz="2400" b="1">
                <a:solidFill>
                  <a:schemeClr val="tx1"/>
                </a:solidFill>
                <a:latin typeface="AvantGarde Bk BT" charset="0"/>
                <a:ea typeface="ＭＳ Ｐゴシック" charset="0"/>
              </a:defRPr>
            </a:lvl3pPr>
            <a:lvl4pPr marL="1600200" indent="-228600">
              <a:defRPr sz="2400" b="1">
                <a:solidFill>
                  <a:schemeClr val="tx1"/>
                </a:solidFill>
                <a:latin typeface="AvantGarde Bk BT" charset="0"/>
                <a:ea typeface="ＭＳ Ｐゴシック" charset="0"/>
              </a:defRPr>
            </a:lvl4pPr>
            <a:lvl5pPr marL="2057400" indent="-228600">
              <a:defRPr sz="2400" b="1">
                <a:solidFill>
                  <a:schemeClr val="tx1"/>
                </a:solidFill>
                <a:latin typeface="AvantGarde Bk BT" charset="0"/>
                <a:ea typeface="ＭＳ Ｐゴシック" charset="0"/>
              </a:defRPr>
            </a:lvl5pPr>
            <a:lvl6pPr marL="2514600" indent="-228600" eaLnBrk="0" fontAlgn="base" hangingPunct="0">
              <a:spcBef>
                <a:spcPct val="0"/>
              </a:spcBef>
              <a:spcAft>
                <a:spcPct val="0"/>
              </a:spcAft>
              <a:defRPr sz="2400" b="1">
                <a:solidFill>
                  <a:schemeClr val="tx1"/>
                </a:solidFill>
                <a:latin typeface="AvantGarde Bk BT" charset="0"/>
                <a:ea typeface="ＭＳ Ｐゴシック" charset="0"/>
              </a:defRPr>
            </a:lvl6pPr>
            <a:lvl7pPr marL="2971800" indent="-228600" eaLnBrk="0" fontAlgn="base" hangingPunct="0">
              <a:spcBef>
                <a:spcPct val="0"/>
              </a:spcBef>
              <a:spcAft>
                <a:spcPct val="0"/>
              </a:spcAft>
              <a:defRPr sz="2400" b="1">
                <a:solidFill>
                  <a:schemeClr val="tx1"/>
                </a:solidFill>
                <a:latin typeface="AvantGarde Bk BT" charset="0"/>
                <a:ea typeface="ＭＳ Ｐゴシック" charset="0"/>
              </a:defRPr>
            </a:lvl7pPr>
            <a:lvl8pPr marL="3429000" indent="-228600" eaLnBrk="0" fontAlgn="base" hangingPunct="0">
              <a:spcBef>
                <a:spcPct val="0"/>
              </a:spcBef>
              <a:spcAft>
                <a:spcPct val="0"/>
              </a:spcAft>
              <a:defRPr sz="2400" b="1">
                <a:solidFill>
                  <a:schemeClr val="tx1"/>
                </a:solidFill>
                <a:latin typeface="AvantGarde Bk BT" charset="0"/>
                <a:ea typeface="ＭＳ Ｐゴシック" charset="0"/>
              </a:defRPr>
            </a:lvl8pPr>
            <a:lvl9pPr marL="3886200" indent="-228600" eaLnBrk="0" fontAlgn="base" hangingPunct="0">
              <a:spcBef>
                <a:spcPct val="0"/>
              </a:spcBef>
              <a:spcAft>
                <a:spcPct val="0"/>
              </a:spcAft>
              <a:defRPr sz="2400" b="1">
                <a:solidFill>
                  <a:schemeClr val="tx1"/>
                </a:solidFill>
                <a:latin typeface="AvantGarde Bk BT" charset="0"/>
                <a:ea typeface="ＭＳ Ｐゴシック" charset="0"/>
              </a:defRPr>
            </a:lvl9pPr>
          </a:lstStyle>
          <a:p>
            <a:r>
              <a:rPr lang="en-US" dirty="0">
                <a:solidFill>
                  <a:srgbClr val="C00000"/>
                </a:solidFill>
              </a:rPr>
              <a:t>Why: </a:t>
            </a:r>
            <a:r>
              <a:rPr lang="en-US" dirty="0"/>
              <a:t>significance for </a:t>
            </a:r>
          </a:p>
          <a:p>
            <a:r>
              <a:rPr lang="en-US" dirty="0"/>
              <a:t>your field and for the </a:t>
            </a:r>
          </a:p>
          <a:p>
            <a:r>
              <a:rPr lang="en-US" dirty="0"/>
              <a:t>general public</a:t>
            </a:r>
          </a:p>
        </p:txBody>
      </p:sp>
    </p:spTree>
    <p:extLst>
      <p:ext uri="{BB962C8B-B14F-4D97-AF65-F5344CB8AC3E}">
        <p14:creationId xmlns:p14="http://schemas.microsoft.com/office/powerpoint/2010/main" val="339229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2EED18-C4D1-558F-7D53-1DB96E871BF7}"/>
              </a:ext>
            </a:extLst>
          </p:cNvPr>
          <p:cNvSpPr txBox="1"/>
          <p:nvPr/>
        </p:nvSpPr>
        <p:spPr>
          <a:xfrm>
            <a:off x="2472783" y="785490"/>
            <a:ext cx="6105292" cy="707886"/>
          </a:xfrm>
          <a:prstGeom prst="rect">
            <a:avLst/>
          </a:prstGeom>
          <a:noFill/>
        </p:spPr>
        <p:txBody>
          <a:bodyPr wrap="square">
            <a:spAutoFit/>
          </a:bodyPr>
          <a:lstStyle/>
          <a:p>
            <a:r>
              <a:rPr lang="en-US" sz="4000" dirty="0">
                <a:latin typeface="Arial"/>
                <a:cs typeface="Arial"/>
              </a:rPr>
              <a:t>Know Your Audience</a:t>
            </a:r>
            <a:endParaRPr lang="en-US" sz="4000" dirty="0"/>
          </a:p>
        </p:txBody>
      </p:sp>
      <p:sp>
        <p:nvSpPr>
          <p:cNvPr id="8" name="TextBox 7">
            <a:extLst>
              <a:ext uri="{FF2B5EF4-FFF2-40B4-BE49-F238E27FC236}">
                <a16:creationId xmlns:a16="http://schemas.microsoft.com/office/drawing/2014/main" id="{EB41159E-C6C9-B942-54F6-2491CB39E944}"/>
              </a:ext>
            </a:extLst>
          </p:cNvPr>
          <p:cNvSpPr txBox="1"/>
          <p:nvPr/>
        </p:nvSpPr>
        <p:spPr>
          <a:xfrm>
            <a:off x="2818469" y="1590812"/>
            <a:ext cx="7764037" cy="4401205"/>
          </a:xfrm>
          <a:prstGeom prst="rect">
            <a:avLst/>
          </a:prstGeom>
          <a:noFill/>
        </p:spPr>
        <p:txBody>
          <a:bodyPr wrap="square">
            <a:spAutoFit/>
          </a:bodyPr>
          <a:lstStyle/>
          <a:p>
            <a:pPr marL="457200" indent="-457200" eaLnBrk="1" hangingPunct="1">
              <a:buFont typeface="Wingdings" pitchFamily="2" charset="2"/>
              <a:buChar char="v"/>
            </a:pPr>
            <a:r>
              <a:rPr lang="en-US" sz="2800" dirty="0">
                <a:latin typeface="Arial" charset="0"/>
              </a:rPr>
              <a:t>Readers will be intelligent</a:t>
            </a:r>
          </a:p>
          <a:p>
            <a:pPr eaLnBrk="1" hangingPunct="1"/>
            <a:endParaRPr lang="en-US" sz="2800" dirty="0">
              <a:latin typeface="Arial" charset="0"/>
            </a:endParaRPr>
          </a:p>
          <a:p>
            <a:pPr marL="457200" indent="-457200" eaLnBrk="1" hangingPunct="1">
              <a:buFont typeface="Wingdings" pitchFamily="2" charset="2"/>
              <a:buChar char="v"/>
            </a:pPr>
            <a:r>
              <a:rPr lang="en-US" sz="2800" dirty="0">
                <a:latin typeface="Arial" charset="0"/>
              </a:rPr>
              <a:t>Readers will be overworked (they’re reading tons of other proposals)</a:t>
            </a:r>
          </a:p>
          <a:p>
            <a:pPr eaLnBrk="1" hangingPunct="1"/>
            <a:endParaRPr lang="en-US" sz="2800" dirty="0">
              <a:latin typeface="Arial" charset="0"/>
            </a:endParaRPr>
          </a:p>
          <a:p>
            <a:pPr marL="457200" indent="-457200" eaLnBrk="1" hangingPunct="1">
              <a:buFont typeface="Wingdings" pitchFamily="2" charset="2"/>
              <a:buChar char="v"/>
            </a:pPr>
            <a:r>
              <a:rPr lang="en-US" sz="2800" dirty="0">
                <a:latin typeface="Arial" charset="0"/>
              </a:rPr>
              <a:t>Readers have short deadlines</a:t>
            </a:r>
          </a:p>
          <a:p>
            <a:pPr eaLnBrk="1" hangingPunct="1"/>
            <a:endParaRPr lang="en-US" sz="2800" dirty="0">
              <a:latin typeface="Arial" charset="0"/>
            </a:endParaRPr>
          </a:p>
          <a:p>
            <a:pPr marL="457200" indent="-457200" eaLnBrk="1" hangingPunct="1">
              <a:buFont typeface="Wingdings" pitchFamily="2" charset="2"/>
              <a:buChar char="v"/>
            </a:pPr>
            <a:r>
              <a:rPr lang="en-US" sz="2800" dirty="0">
                <a:latin typeface="Arial" charset="0"/>
              </a:rPr>
              <a:t>Readers may not be in your exact discipline</a:t>
            </a:r>
          </a:p>
          <a:p>
            <a:pPr eaLnBrk="1" hangingPunct="1"/>
            <a:endParaRPr lang="en-US" sz="2800" dirty="0">
              <a:latin typeface="Arial" charset="0"/>
            </a:endParaRPr>
          </a:p>
          <a:p>
            <a:pPr marL="457200" indent="-457200" eaLnBrk="1" hangingPunct="1">
              <a:buFont typeface="Wingdings" pitchFamily="2" charset="2"/>
              <a:buChar char="v"/>
            </a:pPr>
            <a:r>
              <a:rPr lang="en-US" sz="2800" dirty="0">
                <a:latin typeface="Arial" charset="0"/>
              </a:rPr>
              <a:t>Readers are experienced proposal writers</a:t>
            </a:r>
          </a:p>
        </p:txBody>
      </p:sp>
    </p:spTree>
    <p:extLst>
      <p:ext uri="{BB962C8B-B14F-4D97-AF65-F5344CB8AC3E}">
        <p14:creationId xmlns:p14="http://schemas.microsoft.com/office/powerpoint/2010/main" val="36903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4E215C-2794-3B2B-60D0-552B02FC7CEA}"/>
              </a:ext>
            </a:extLst>
          </p:cNvPr>
          <p:cNvSpPr txBox="1"/>
          <p:nvPr/>
        </p:nvSpPr>
        <p:spPr>
          <a:xfrm>
            <a:off x="2718110" y="704513"/>
            <a:ext cx="6105292" cy="707886"/>
          </a:xfrm>
          <a:prstGeom prst="rect">
            <a:avLst/>
          </a:prstGeom>
          <a:noFill/>
        </p:spPr>
        <p:txBody>
          <a:bodyPr wrap="square">
            <a:spAutoFit/>
          </a:bodyPr>
          <a:lstStyle/>
          <a:p>
            <a:r>
              <a:rPr lang="en-US" sz="4000" dirty="0">
                <a:latin typeface="Arial"/>
                <a:cs typeface="Arial"/>
              </a:rPr>
              <a:t>Therefore …</a:t>
            </a:r>
            <a:endParaRPr lang="en-US" sz="4000" dirty="0"/>
          </a:p>
        </p:txBody>
      </p:sp>
      <p:sp>
        <p:nvSpPr>
          <p:cNvPr id="5" name="TextBox 4">
            <a:extLst>
              <a:ext uri="{FF2B5EF4-FFF2-40B4-BE49-F238E27FC236}">
                <a16:creationId xmlns:a16="http://schemas.microsoft.com/office/drawing/2014/main" id="{964C5DF9-6419-FA2F-506B-8A3145E57D11}"/>
              </a:ext>
            </a:extLst>
          </p:cNvPr>
          <p:cNvSpPr txBox="1"/>
          <p:nvPr/>
        </p:nvSpPr>
        <p:spPr>
          <a:xfrm>
            <a:off x="2024411" y="1556160"/>
            <a:ext cx="8143178" cy="4893647"/>
          </a:xfrm>
          <a:prstGeom prst="rect">
            <a:avLst/>
          </a:prstGeom>
          <a:noFill/>
        </p:spPr>
        <p:txBody>
          <a:bodyPr wrap="square">
            <a:spAutoFit/>
          </a:bodyPr>
          <a:lstStyle/>
          <a:p>
            <a:pPr marL="457200" indent="-457200" eaLnBrk="1" hangingPunct="1">
              <a:buFont typeface="Wingdings" pitchFamily="2" charset="2"/>
              <a:buChar char="v"/>
            </a:pPr>
            <a:r>
              <a:rPr lang="en-US" sz="2400" dirty="0">
                <a:latin typeface="Arial" charset="0"/>
              </a:rPr>
              <a:t>Ensure your writing is appropriate to a general and intelligent audience</a:t>
            </a:r>
          </a:p>
          <a:p>
            <a:pPr eaLnBrk="1" hangingPunct="1"/>
            <a:endParaRPr lang="en-US" sz="2400" dirty="0">
              <a:latin typeface="Arial" charset="0"/>
            </a:endParaRPr>
          </a:p>
          <a:p>
            <a:pPr marL="457200" indent="-457200" eaLnBrk="1" hangingPunct="1">
              <a:buFont typeface="Wingdings" pitchFamily="2" charset="2"/>
              <a:buChar char="v"/>
            </a:pPr>
            <a:r>
              <a:rPr lang="en-US" sz="2400" dirty="0">
                <a:latin typeface="Arial" charset="0"/>
              </a:rPr>
              <a:t>Ensure you are clear, direct, and use headers to highlight content</a:t>
            </a:r>
          </a:p>
          <a:p>
            <a:pPr eaLnBrk="1" hangingPunct="1"/>
            <a:endParaRPr lang="en-US" sz="2400" dirty="0">
              <a:latin typeface="Arial" charset="0"/>
            </a:endParaRPr>
          </a:p>
          <a:p>
            <a:pPr marL="457200" indent="-457200" eaLnBrk="1" hangingPunct="1">
              <a:buFont typeface="Wingdings" pitchFamily="2" charset="2"/>
              <a:buChar char="v"/>
            </a:pPr>
            <a:r>
              <a:rPr lang="en-US" sz="2400" dirty="0">
                <a:latin typeface="Arial" charset="0"/>
              </a:rPr>
              <a:t>Ensure you make it easy for readers to see and absorb your main points</a:t>
            </a:r>
          </a:p>
          <a:p>
            <a:pPr eaLnBrk="1" hangingPunct="1"/>
            <a:endParaRPr lang="en-US" sz="2400" dirty="0">
              <a:latin typeface="Arial" charset="0"/>
            </a:endParaRPr>
          </a:p>
          <a:p>
            <a:pPr marL="457200" indent="-457200" eaLnBrk="1" hangingPunct="1">
              <a:buFont typeface="Wingdings" pitchFamily="2" charset="2"/>
              <a:buChar char="v"/>
            </a:pPr>
            <a:r>
              <a:rPr lang="en-US" sz="2400" dirty="0">
                <a:latin typeface="Arial" charset="0"/>
              </a:rPr>
              <a:t>Ensure you AVOID jargon and discipline specific diction</a:t>
            </a:r>
          </a:p>
          <a:p>
            <a:pPr eaLnBrk="1" hangingPunct="1"/>
            <a:endParaRPr lang="en-US" sz="2400" dirty="0">
              <a:latin typeface="Arial" charset="0"/>
            </a:endParaRPr>
          </a:p>
          <a:p>
            <a:pPr marL="457200" indent="-457200" eaLnBrk="1" hangingPunct="1">
              <a:buFont typeface="Wingdings" pitchFamily="2" charset="2"/>
              <a:buChar char="v"/>
            </a:pPr>
            <a:r>
              <a:rPr lang="en-US" sz="2400" dirty="0">
                <a:latin typeface="Arial" charset="0"/>
              </a:rPr>
              <a:t>Ensure your proposal addresses all the required information</a:t>
            </a:r>
          </a:p>
        </p:txBody>
      </p:sp>
    </p:spTree>
    <p:extLst>
      <p:ext uri="{BB962C8B-B14F-4D97-AF65-F5344CB8AC3E}">
        <p14:creationId xmlns:p14="http://schemas.microsoft.com/office/powerpoint/2010/main" val="286611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5" y="481915"/>
            <a:ext cx="8147050" cy="1089025"/>
          </a:xfrm>
        </p:spPr>
        <p:txBody>
          <a:bodyPr>
            <a:normAutofit fontScale="90000"/>
          </a:bodyPr>
          <a:lstStyle/>
          <a:p>
            <a:pPr eaLnBrk="1" hangingPunct="1">
              <a:defRPr/>
            </a:pPr>
            <a:br>
              <a:rPr lang="en-US" sz="4500" dirty="0">
                <a:latin typeface="Arial"/>
                <a:cs typeface="Arial"/>
              </a:rPr>
            </a:br>
            <a:r>
              <a:rPr lang="en-US" sz="4500" dirty="0">
                <a:latin typeface="Arial"/>
                <a:cs typeface="Arial"/>
              </a:rPr>
              <a:t>Language Matters</a:t>
            </a:r>
            <a:br>
              <a:rPr lang="en-US" sz="4500" dirty="0">
                <a:latin typeface="Arial" charset="0"/>
              </a:rPr>
            </a:br>
            <a:endParaRPr lang="en-US" sz="4500" dirty="0">
              <a:solidFill>
                <a:srgbClr val="554D3F"/>
              </a:solidFill>
              <a:latin typeface="Book Antiqua" charset="0"/>
            </a:endParaRPr>
          </a:p>
        </p:txBody>
      </p:sp>
      <p:pic>
        <p:nvPicPr>
          <p:cNvPr id="39938"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41943" y="1866970"/>
            <a:ext cx="6168925" cy="4104000"/>
          </a:xfrm>
        </p:spPr>
      </p:pic>
    </p:spTree>
    <p:extLst>
      <p:ext uri="{BB962C8B-B14F-4D97-AF65-F5344CB8AC3E}">
        <p14:creationId xmlns:p14="http://schemas.microsoft.com/office/powerpoint/2010/main" val="201796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dirty="0">
                <a:latin typeface="Arial"/>
                <a:cs typeface="Arial"/>
              </a:rPr>
              <a:t>First…</a:t>
            </a:r>
          </a:p>
        </p:txBody>
      </p:sp>
      <p:sp>
        <p:nvSpPr>
          <p:cNvPr id="48130" name="Content Placeholder 2"/>
          <p:cNvSpPr>
            <a:spLocks noGrp="1"/>
          </p:cNvSpPr>
          <p:nvPr>
            <p:ph idx="1"/>
          </p:nvPr>
        </p:nvSpPr>
        <p:spPr/>
        <p:txBody>
          <a:bodyPr>
            <a:normAutofit/>
          </a:bodyPr>
          <a:lstStyle/>
          <a:p>
            <a:pPr eaLnBrk="1" hangingPunct="1"/>
            <a:r>
              <a:rPr lang="en-US" sz="3200" dirty="0">
                <a:latin typeface="Arial" charset="0"/>
              </a:rPr>
              <a:t>Have a good idea.</a:t>
            </a:r>
          </a:p>
        </p:txBody>
      </p:sp>
    </p:spTree>
    <p:extLst>
      <p:ext uri="{BB962C8B-B14F-4D97-AF65-F5344CB8AC3E}">
        <p14:creationId xmlns:p14="http://schemas.microsoft.com/office/powerpoint/2010/main" val="335164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a:latin typeface="Arial"/>
                <a:cs typeface="Arial"/>
              </a:rPr>
              <a:t>What’s a ‘good’ idea?</a:t>
            </a:r>
          </a:p>
        </p:txBody>
      </p:sp>
      <p:sp>
        <p:nvSpPr>
          <p:cNvPr id="3" name="Content Placeholder 2"/>
          <p:cNvSpPr>
            <a:spLocks noGrp="1"/>
          </p:cNvSpPr>
          <p:nvPr>
            <p:ph idx="1"/>
          </p:nvPr>
        </p:nvSpPr>
        <p:spPr>
          <a:xfrm>
            <a:off x="1638300" y="2281619"/>
            <a:ext cx="8915400" cy="3777622"/>
          </a:xfrm>
        </p:spPr>
        <p:txBody>
          <a:bodyPr>
            <a:noAutofit/>
          </a:bodyPr>
          <a:lstStyle/>
          <a:p>
            <a:pPr eaLnBrk="1" hangingPunct="1"/>
            <a:r>
              <a:rPr lang="en-US" sz="2800" dirty="0">
                <a:latin typeface="Arial" charset="0"/>
              </a:rPr>
              <a:t>Is the problem significant?</a:t>
            </a:r>
          </a:p>
          <a:p>
            <a:pPr eaLnBrk="1" hangingPunct="1"/>
            <a:r>
              <a:rPr lang="en-US" sz="2800" dirty="0">
                <a:latin typeface="Arial" charset="0"/>
              </a:rPr>
              <a:t>Does your research directly address the problem?</a:t>
            </a:r>
          </a:p>
          <a:p>
            <a:pPr eaLnBrk="1" hangingPunct="1"/>
            <a:r>
              <a:rPr lang="en-US" sz="2800" dirty="0">
                <a:latin typeface="Arial" charset="0"/>
              </a:rPr>
              <a:t>How will knowledge be advanced (theory)?</a:t>
            </a:r>
          </a:p>
          <a:p>
            <a:pPr eaLnBrk="1" hangingPunct="1"/>
            <a:r>
              <a:rPr lang="en-US" sz="2800" dirty="0">
                <a:latin typeface="Arial" charset="0"/>
              </a:rPr>
              <a:t>Is it INNOVATIVE?</a:t>
            </a:r>
          </a:p>
          <a:p>
            <a:pPr eaLnBrk="1" hangingPunct="1"/>
            <a:r>
              <a:rPr lang="en-US" sz="2800" dirty="0">
                <a:latin typeface="Arial" charset="0"/>
              </a:rPr>
              <a:t>Does it build upon or expand our knowledge base?</a:t>
            </a:r>
          </a:p>
          <a:p>
            <a:pPr eaLnBrk="1" hangingPunct="1"/>
            <a:r>
              <a:rPr lang="en-US" sz="2800" dirty="0">
                <a:latin typeface="Arial" charset="0"/>
              </a:rPr>
              <a:t>Is it capable of making a difference?</a:t>
            </a:r>
          </a:p>
          <a:p>
            <a:pPr eaLnBrk="1" hangingPunct="1"/>
            <a:r>
              <a:rPr lang="en-US" sz="2800" dirty="0">
                <a:latin typeface="Arial" charset="0"/>
              </a:rPr>
              <a:t>Is it UNDERSTANDABLE?</a:t>
            </a:r>
          </a:p>
        </p:txBody>
      </p:sp>
    </p:spTree>
    <p:extLst>
      <p:ext uri="{BB962C8B-B14F-4D97-AF65-F5344CB8AC3E}">
        <p14:creationId xmlns:p14="http://schemas.microsoft.com/office/powerpoint/2010/main" val="2463758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dirty="0">
                <a:latin typeface="Arial"/>
                <a:cs typeface="Arial"/>
              </a:rPr>
              <a:t>What’s a ‘good’ title?</a:t>
            </a:r>
          </a:p>
        </p:txBody>
      </p:sp>
      <p:sp>
        <p:nvSpPr>
          <p:cNvPr id="3" name="Content Placeholder 2"/>
          <p:cNvSpPr>
            <a:spLocks noGrp="1"/>
          </p:cNvSpPr>
          <p:nvPr>
            <p:ph idx="1"/>
          </p:nvPr>
        </p:nvSpPr>
        <p:spPr>
          <a:xfrm>
            <a:off x="1638300" y="2365750"/>
            <a:ext cx="8915400" cy="3777622"/>
          </a:xfrm>
        </p:spPr>
        <p:txBody>
          <a:bodyPr>
            <a:normAutofit/>
          </a:bodyPr>
          <a:lstStyle/>
          <a:p>
            <a:pPr eaLnBrk="1" hangingPunct="1"/>
            <a:r>
              <a:rPr lang="en-US" sz="2800" dirty="0">
                <a:latin typeface="Arial"/>
                <a:cs typeface="Arial"/>
              </a:rPr>
              <a:t>Clear and descriptive</a:t>
            </a:r>
          </a:p>
          <a:p>
            <a:pPr lvl="1" eaLnBrk="1" hangingPunct="1"/>
            <a:r>
              <a:rPr lang="en-US" sz="2800" dirty="0">
                <a:latin typeface="Arial"/>
                <a:cs typeface="Arial"/>
              </a:rPr>
              <a:t>Don’t use jargon/buzz words here</a:t>
            </a:r>
          </a:p>
          <a:p>
            <a:pPr lvl="1" eaLnBrk="1" hangingPunct="1"/>
            <a:r>
              <a:rPr lang="en-US" sz="2800" dirty="0">
                <a:latin typeface="Arial"/>
                <a:cs typeface="Arial"/>
              </a:rPr>
              <a:t>Make sure it fits the subject matter</a:t>
            </a:r>
            <a:endParaRPr lang="en-US" sz="2800" dirty="0">
              <a:latin typeface="Arial" charset="0"/>
            </a:endParaRPr>
          </a:p>
          <a:p>
            <a:pPr lvl="1" eaLnBrk="1" hangingPunct="1"/>
            <a:r>
              <a:rPr lang="en-US" sz="2800" dirty="0">
                <a:latin typeface="Arial" charset="0"/>
                <a:cs typeface="Arial"/>
              </a:rPr>
              <a:t>It needs to be short and to the point: aim for no more than 6 words in your title</a:t>
            </a:r>
          </a:p>
          <a:p>
            <a:pPr lvl="1" eaLnBrk="1" hangingPunct="1"/>
            <a:r>
              <a:rPr lang="en-US" sz="2800" dirty="0">
                <a:latin typeface="Arial" charset="0"/>
                <a:cs typeface="Arial"/>
              </a:rPr>
              <a:t>It should telegraph to readers your main ideas</a:t>
            </a:r>
            <a:endParaRPr lang="en-US" sz="2800" dirty="0">
              <a:latin typeface="Arial"/>
              <a:cs typeface="Arial"/>
            </a:endParaRPr>
          </a:p>
        </p:txBody>
      </p:sp>
    </p:spTree>
    <p:extLst>
      <p:ext uri="{BB962C8B-B14F-4D97-AF65-F5344CB8AC3E}">
        <p14:creationId xmlns:p14="http://schemas.microsoft.com/office/powerpoint/2010/main" val="3068400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112</TotalTime>
  <Words>882</Words>
  <Application>Microsoft Macintosh PowerPoint</Application>
  <PresentationFormat>Widescreen</PresentationFormat>
  <Paragraphs>139</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Bell MT</vt:lpstr>
      <vt:lpstr>Book Antiqua</vt:lpstr>
      <vt:lpstr>Calibri</vt:lpstr>
      <vt:lpstr>Garamond</vt:lpstr>
      <vt:lpstr>Gill Sans MT</vt:lpstr>
      <vt:lpstr>Times New Roman</vt:lpstr>
      <vt:lpstr>Wingdings</vt:lpstr>
      <vt:lpstr>Parcel</vt:lpstr>
      <vt:lpstr>(Grant)  Proposal Writing </vt:lpstr>
      <vt:lpstr>What Research Proposals Must Do</vt:lpstr>
      <vt:lpstr>PowerPoint Presentation</vt:lpstr>
      <vt:lpstr>PowerPoint Presentation</vt:lpstr>
      <vt:lpstr>PowerPoint Presentation</vt:lpstr>
      <vt:lpstr> Language Matters </vt:lpstr>
      <vt:lpstr>First…</vt:lpstr>
      <vt:lpstr>What’s a ‘good’ idea?</vt:lpstr>
      <vt:lpstr>What’s a ‘good’ title?</vt:lpstr>
      <vt:lpstr>Organize the Proposal</vt:lpstr>
      <vt:lpstr>Use all resources </vt:lpstr>
      <vt:lpstr>Proposal writing: Do’s</vt:lpstr>
      <vt:lpstr>Proposal Writing: Do’s</vt:lpstr>
      <vt:lpstr>Proposal Writing: Do’s</vt:lpstr>
      <vt:lpstr>Proposal Writing: Don’ts</vt:lpstr>
      <vt:lpstr>Proposal Writing: Don’ts</vt:lpstr>
      <vt:lpstr>Don’t use weasel words</vt:lpstr>
      <vt:lpstr>Passive Language</vt:lpstr>
      <vt:lpstr> Common Errors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Proposal Writing </dc:title>
  <dc:creator>Farquharson, Danine</dc:creator>
  <cp:lastModifiedBy>Farquharson, Danine</cp:lastModifiedBy>
  <cp:revision>11</cp:revision>
  <dcterms:created xsi:type="dcterms:W3CDTF">2024-06-25T13:15:28Z</dcterms:created>
  <dcterms:modified xsi:type="dcterms:W3CDTF">2024-09-12T15:36:32Z</dcterms:modified>
</cp:coreProperties>
</file>